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3" r:id="rId1"/>
  </p:sldMasterIdLst>
  <p:notesMasterIdLst>
    <p:notesMasterId r:id="rId17"/>
  </p:notesMasterIdLst>
  <p:handoutMasterIdLst>
    <p:handoutMasterId r:id="rId18"/>
  </p:handoutMasterIdLst>
  <p:sldIdLst>
    <p:sldId id="278" r:id="rId2"/>
    <p:sldId id="280" r:id="rId3"/>
    <p:sldId id="293" r:id="rId4"/>
    <p:sldId id="283" r:id="rId5"/>
    <p:sldId id="256" r:id="rId6"/>
    <p:sldId id="284" r:id="rId7"/>
    <p:sldId id="285" r:id="rId8"/>
    <p:sldId id="286" r:id="rId9"/>
    <p:sldId id="287" r:id="rId10"/>
    <p:sldId id="288" r:id="rId11"/>
    <p:sldId id="289" r:id="rId12"/>
    <p:sldId id="294" r:id="rId13"/>
    <p:sldId id="282" r:id="rId14"/>
    <p:sldId id="295" r:id="rId15"/>
    <p:sldId id="26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5" userDrawn="1">
          <p15:clr>
            <a:srgbClr val="A4A3A4"/>
          </p15:clr>
        </p15:guide>
        <p15:guide id="2" pos="18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95"/>
    <p:restoredTop sz="96405"/>
  </p:normalViewPr>
  <p:slideViewPr>
    <p:cSldViewPr snapToGrid="0" snapToObjects="1">
      <p:cViewPr>
        <p:scale>
          <a:sx n="154" d="100"/>
          <a:sy n="154" d="100"/>
        </p:scale>
        <p:origin x="558" y="234"/>
      </p:cViewPr>
      <p:guideLst>
        <p:guide orient="horz" pos="255"/>
        <p:guide pos="18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135" d="100"/>
          <a:sy n="135" d="100"/>
        </p:scale>
        <p:origin x="44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0F6A4CF-6F40-F247-A40D-A506003812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442FE1-1197-204F-8F29-30924E62D8C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616102-A814-B34B-A78D-C3C8F1BEDD06}" type="datetimeFigureOut">
              <a:rPr lang="en-LT" smtClean="0"/>
              <a:t>06/10/2026</a:t>
            </a:fld>
            <a:endParaRPr lang="en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A926D2-6108-F742-8CE9-3BDE43E5D5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A1404D-63A8-8A4A-AADA-E0995DC43E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A18C4D-A878-9141-BB15-8DD00E6EE4FD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209319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EA7375-F325-4E8B-A6F1-3E0CDE94540F}" type="datetimeFigureOut">
              <a:rPr lang="en-GB" smtClean="0"/>
              <a:t>10/06/2026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A8BC1E-F79E-4F69-967E-13F6FFABF2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1667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ulini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17B9B736-8059-9E4F-8226-97318FD73F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019" y="3411676"/>
            <a:ext cx="5790981" cy="2805830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BC0F03C4-3A8C-4FCE-B447-DE322F7361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206" y="3513478"/>
            <a:ext cx="5560609" cy="2602231"/>
          </a:xfrm>
          <a:prstGeom prst="rect">
            <a:avLst/>
          </a:prstGeom>
        </p:spPr>
        <p:txBody>
          <a:bodyPr anchor="b"/>
          <a:lstStyle>
            <a:lvl1pPr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lt-LT" noProof="0" dirty="0"/>
              <a:t>Prezentacijos pavadinimas</a:t>
            </a:r>
            <a:endParaRPr lang="en-US" noProof="0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7287D86-E9E5-4E8F-92D7-9490F21B13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0152" y="3246779"/>
            <a:ext cx="1925637" cy="2666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50">
                <a:solidFill>
                  <a:schemeClr val="bg1"/>
                </a:solidFill>
              </a:defRPr>
            </a:lvl1pPr>
            <a:lvl2pPr>
              <a:defRPr sz="750"/>
            </a:lvl2pPr>
            <a:lvl3pPr>
              <a:defRPr sz="675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lt-LT" noProof="0" dirty="0"/>
              <a:t>Vardas Pavardė</a:t>
            </a:r>
            <a:endParaRPr lang="en-US" noProof="0" dirty="0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C2E5E2C2-ED9C-4B14-BD16-5C88B86E54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021216" y="5976552"/>
            <a:ext cx="1750579" cy="26638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  <a:lvl2pPr>
              <a:defRPr sz="750"/>
            </a:lvl2pPr>
            <a:lvl3pPr>
              <a:defRPr sz="675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lt-LT" dirty="0"/>
              <a:t>Data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9D67911-A124-C944-A96C-AFE5530A837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57669" y="449713"/>
            <a:ext cx="2567944" cy="66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8544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  <p15:guide id="2" pos="18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Nuotrauk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D229D56-4D34-4E92-B08C-499915E6153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851810" y="2"/>
            <a:ext cx="8340191" cy="6176961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Įkelti</a:t>
            </a:r>
            <a:r>
              <a:rPr lang="en-GB" dirty="0"/>
              <a:t> </a:t>
            </a:r>
            <a:r>
              <a:rPr lang="en-GB" dirty="0" err="1"/>
              <a:t>nuotrauką</a:t>
            </a:r>
            <a:endParaRPr lang="en-US" dirty="0"/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3553403A-EB7C-4A11-849E-99EBB2C93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1621" y="6176962"/>
            <a:ext cx="2396177" cy="68103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600"/>
            </a:lvl1pPr>
          </a:lstStyle>
          <a:p>
            <a:pPr lvl="0"/>
            <a:r>
              <a:rPr lang="lt-LT" sz="600" noProof="0" dirty="0"/>
              <a:t>Prezentacijos pavadinimas</a:t>
            </a:r>
            <a:endParaRPr lang="en-US" noProof="0" dirty="0"/>
          </a:p>
        </p:txBody>
      </p:sp>
      <p:sp>
        <p:nvSpPr>
          <p:cNvPr id="26" name="Text Placeholder 12">
            <a:extLst>
              <a:ext uri="{FF2B5EF4-FFF2-40B4-BE49-F238E27FC236}">
                <a16:creationId xmlns:a16="http://schemas.microsoft.com/office/drawing/2014/main" id="{B9417CA9-0B2A-45BB-B815-09173918F6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24205" y="6176962"/>
            <a:ext cx="2396177" cy="681039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600"/>
            </a:lvl1pPr>
          </a:lstStyle>
          <a:p>
            <a:pPr lvl="0"/>
            <a:r>
              <a:rPr lang="lt-LT" sz="600" dirty="0"/>
              <a:t>Data</a:t>
            </a:r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E7A898C-35A3-E148-AE53-BBE27F45CB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54653" y="1257335"/>
            <a:ext cx="4591115" cy="7870483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00571FF4-A7BC-3045-89E2-92C95ED431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8487" y="1257335"/>
            <a:ext cx="4591115" cy="7870483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DAF4A23-2938-EF4F-BDDB-2FECC0CC288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377" y="2006599"/>
            <a:ext cx="2470967" cy="3602914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buNone/>
              <a:defRPr sz="1800"/>
            </a:lvl1pPr>
          </a:lstStyle>
          <a:p>
            <a:pPr>
              <a:lnSpc>
                <a:spcPct val="100000"/>
              </a:lnSpc>
            </a:pPr>
            <a:r>
              <a:rPr lang="en-US" sz="2100" b="1" dirty="0" err="1"/>
              <a:t>Tekstas</a:t>
            </a:r>
            <a:endParaRPr lang="en-LT" sz="2100" b="1" dirty="0"/>
          </a:p>
        </p:txBody>
      </p:sp>
    </p:spTree>
    <p:extLst>
      <p:ext uri="{BB962C8B-B14F-4D97-AF65-F5344CB8AC3E}">
        <p14:creationId xmlns:p14="http://schemas.microsoft.com/office/powerpoint/2010/main" val="2855470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_Kontakta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17B9B736-8059-9E4F-8226-97318FD73F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019" y="3411676"/>
            <a:ext cx="5790981" cy="2805830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BC0F03C4-3A8C-4FCE-B447-DE322F7361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206" y="3513478"/>
            <a:ext cx="5560609" cy="2602231"/>
          </a:xfrm>
          <a:prstGeom prst="rect">
            <a:avLst/>
          </a:prstGeom>
        </p:spPr>
        <p:txBody>
          <a:bodyPr anchor="b"/>
          <a:lstStyle>
            <a:lvl1pPr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lt-LT" noProof="0" dirty="0"/>
              <a:t>Dėkojame</a:t>
            </a:r>
            <a:endParaRPr lang="en-US" noProof="0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7287D86-E9E5-4E8F-92D7-9490F21B13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0152" y="3246779"/>
            <a:ext cx="1925637" cy="2666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50">
                <a:solidFill>
                  <a:schemeClr val="bg1"/>
                </a:solidFill>
              </a:defRPr>
            </a:lvl1pPr>
            <a:lvl2pPr>
              <a:defRPr sz="750"/>
            </a:lvl2pPr>
            <a:lvl3pPr>
              <a:defRPr sz="675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lt-LT" noProof="0" dirty="0"/>
              <a:t>Vardas Pavardė</a:t>
            </a:r>
            <a:endParaRPr lang="en-US" noProof="0" dirty="0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C2E5E2C2-ED9C-4B14-BD16-5C88B86E54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021216" y="5976552"/>
            <a:ext cx="1750579" cy="26638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  <a:lvl2pPr>
              <a:defRPr sz="750"/>
            </a:lvl2pPr>
            <a:lvl3pPr>
              <a:defRPr sz="675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lt-LT" dirty="0"/>
              <a:t>Data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26A93E9-77D7-A545-B4F5-4BACEE2D528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57669" y="449713"/>
            <a:ext cx="2567944" cy="66565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3F7CCC-CE51-A744-A6CC-29AE4479E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7670" y="3990779"/>
            <a:ext cx="5016500" cy="874713"/>
          </a:xfrm>
          <a:prstGeom prst="rect">
            <a:avLst/>
          </a:prstGeom>
        </p:spPr>
        <p:txBody>
          <a:bodyPr/>
          <a:lstStyle>
            <a:lvl1pPr algn="l"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lt-LT" noProof="0" dirty="0" err="1"/>
              <a:t>kontaktas@domain.lt</a:t>
            </a:r>
            <a:endParaRPr lang="lt-LT" noProof="0" dirty="0"/>
          </a:p>
          <a:p>
            <a:pPr lvl="0"/>
            <a:r>
              <a:rPr lang="lt-LT" noProof="0" dirty="0"/>
              <a:t>+370 000 00 000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483477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  <p15:guide id="2" pos="181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9151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ulinis_fakultetui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17B9B736-8059-9E4F-8226-97318FD73F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5019" y="3411676"/>
            <a:ext cx="5790981" cy="2805830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BC0F03C4-3A8C-4FCE-B447-DE322F7361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0206" y="3513478"/>
            <a:ext cx="5560609" cy="2602231"/>
          </a:xfrm>
          <a:prstGeom prst="rect">
            <a:avLst/>
          </a:prstGeom>
        </p:spPr>
        <p:txBody>
          <a:bodyPr anchor="b"/>
          <a:lstStyle>
            <a:lvl1pPr>
              <a:defRPr sz="3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lt-LT" noProof="0" dirty="0"/>
              <a:t>Prezentacijos pavadinimas</a:t>
            </a:r>
            <a:endParaRPr lang="en-US" noProof="0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7287D86-E9E5-4E8F-92D7-9490F21B13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20152" y="3246779"/>
            <a:ext cx="1925637" cy="26669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350">
                <a:solidFill>
                  <a:schemeClr val="bg1"/>
                </a:solidFill>
              </a:defRPr>
            </a:lvl1pPr>
            <a:lvl2pPr>
              <a:defRPr sz="750"/>
            </a:lvl2pPr>
            <a:lvl3pPr>
              <a:defRPr sz="675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lt-LT" noProof="0" dirty="0"/>
              <a:t>Vardas Pavardė</a:t>
            </a:r>
            <a:endParaRPr lang="en-US" noProof="0" dirty="0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C2E5E2C2-ED9C-4B14-BD16-5C88B86E543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021216" y="5976552"/>
            <a:ext cx="1750579" cy="266383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  <a:lvl2pPr>
              <a:defRPr sz="750"/>
            </a:lvl2pPr>
            <a:lvl3pPr>
              <a:defRPr sz="675"/>
            </a:lvl3pPr>
            <a:lvl4pPr>
              <a:defRPr sz="600"/>
            </a:lvl4pPr>
            <a:lvl5pPr>
              <a:defRPr sz="600"/>
            </a:lvl5pPr>
          </a:lstStyle>
          <a:p>
            <a:pPr lvl="0"/>
            <a:r>
              <a:rPr lang="lt-LT" dirty="0"/>
              <a:t>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7262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88" userDrawn="1">
          <p15:clr>
            <a:srgbClr val="FBAE40"/>
          </p15:clr>
        </p15:guide>
        <p15:guide id="2" pos="18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ksta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5F1CD5A-CEDC-492D-AA05-893AEFDC298D}"/>
              </a:ext>
            </a:extLst>
          </p:cNvPr>
          <p:cNvSpPr>
            <a:spLocks noGrp="1"/>
          </p:cNvSpPr>
          <p:nvPr>
            <p:ph idx="4294967295" hasCustomPrompt="1"/>
          </p:nvPr>
        </p:nvSpPr>
        <p:spPr>
          <a:xfrm>
            <a:off x="571622" y="2344318"/>
            <a:ext cx="11048759" cy="3832642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685800" rtl="0" eaLnBrk="1" fontAlgn="auto" latinLnBrk="0" hangingPunct="1">
              <a:lnSpc>
                <a:spcPct val="15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GB" sz="825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Turinys</a:t>
            </a:r>
            <a:endParaRPr lang="en-GB" sz="825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0E12C56-23FB-44A3-BEC6-73300A5A86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1621" y="6176962"/>
            <a:ext cx="2396177" cy="68103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600"/>
            </a:lvl1pPr>
          </a:lstStyle>
          <a:p>
            <a:pPr lvl="0"/>
            <a:r>
              <a:rPr lang="lt-LT" sz="600" noProof="0" dirty="0"/>
              <a:t>Prezentacijos pavadinimas</a:t>
            </a:r>
            <a:endParaRPr lang="en-US" noProof="0" dirty="0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3E5FAA83-A8DF-44A4-BFC5-70A3F33FBE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24205" y="6176962"/>
            <a:ext cx="2396177" cy="681039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600"/>
            </a:lvl1pPr>
          </a:lstStyle>
          <a:p>
            <a:pPr lvl="0"/>
            <a:r>
              <a:rPr lang="en-US" sz="600" noProof="0" dirty="0" err="1"/>
              <a:t>Dat</a:t>
            </a:r>
            <a:r>
              <a:rPr lang="lt-LT" sz="600" noProof="0" dirty="0"/>
              <a:t>a</a:t>
            </a:r>
            <a:endParaRPr lang="en-US" noProof="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3D24A7-BC2A-264B-86EC-2FB74CE95D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1" y="355974"/>
            <a:ext cx="10782180" cy="1325563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Antraštė</a:t>
            </a:r>
            <a:endParaRPr lang="en-LT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68234644-72EC-3A45-A8F4-A43A264235F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28837" y="443491"/>
            <a:ext cx="1388131" cy="29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7381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kstas_mė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0E12C56-23FB-44A3-BEC6-73300A5A86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1621" y="6176962"/>
            <a:ext cx="2396177" cy="68103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600">
                <a:solidFill>
                  <a:schemeClr val="bg1"/>
                </a:solidFill>
              </a:defRPr>
            </a:lvl1pPr>
          </a:lstStyle>
          <a:p>
            <a:pPr lvl="0"/>
            <a:r>
              <a:rPr lang="lt-LT" sz="600" noProof="0" dirty="0"/>
              <a:t>Prezentacijos pavadinimas</a:t>
            </a:r>
            <a:endParaRPr lang="en-US" noProof="0" dirty="0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3E5FAA83-A8DF-44A4-BFC5-70A3F33FBE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24205" y="6176962"/>
            <a:ext cx="2396177" cy="681039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z="600" noProof="0" dirty="0" err="1"/>
              <a:t>Dat</a:t>
            </a:r>
            <a:r>
              <a:rPr lang="lt-LT" sz="600" noProof="0" dirty="0"/>
              <a:t>a</a:t>
            </a:r>
            <a:endParaRPr lang="en-US" noProof="0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9C3DD15-7D91-1945-B0CE-259AB36DDBB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71501" y="3340100"/>
            <a:ext cx="5524500" cy="2484438"/>
          </a:xfrm>
          <a:prstGeom prst="rect">
            <a:avLst/>
          </a:prstGeo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 err="1"/>
              <a:t>Turinys</a:t>
            </a:r>
            <a:endParaRPr lang="en-LT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A630CA56-3B23-BD4F-956C-6D69973D32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1" y="355974"/>
            <a:ext cx="1078218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Antraštė</a:t>
            </a:r>
            <a:endParaRPr lang="en-LT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891C8BC-096A-6F49-B498-A1C48FD0DB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28837" y="443491"/>
            <a:ext cx="1388131" cy="29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0053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2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itata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77283BC3-418F-4B42-92AC-FA81462BE8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2873" y="443491"/>
            <a:ext cx="8991331" cy="1344158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BA1389F8-9C8C-43D8-A1BE-8E81D7D001F3}"/>
              </a:ext>
            </a:extLst>
          </p:cNvPr>
          <p:cNvSpPr>
            <a:spLocks noGrp="1"/>
          </p:cNvSpPr>
          <p:nvPr>
            <p:ph type="title" idx="4294967295" hasCustomPrompt="1"/>
          </p:nvPr>
        </p:nvSpPr>
        <p:spPr>
          <a:xfrm>
            <a:off x="1456567" y="1859426"/>
            <a:ext cx="6457445" cy="3256162"/>
          </a:xfrm>
          <a:prstGeom prst="rect">
            <a:avLst/>
          </a:prstGeom>
        </p:spPr>
        <p:txBody>
          <a:bodyPr anchor="ctr">
            <a:normAutofit fontScale="90000"/>
          </a:bodyPr>
          <a:lstStyle>
            <a:lvl1pPr algn="ctr">
              <a:defRPr sz="1500" b="1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sz="3000" dirty="0"/>
              <a:t>„Lorem ipsum dolor sit </a:t>
            </a:r>
            <a:r>
              <a:rPr lang="en-US" sz="3000" dirty="0" err="1"/>
              <a:t>amet</a:t>
            </a:r>
            <a:r>
              <a:rPr lang="en-US" sz="3000" dirty="0"/>
              <a:t>, </a:t>
            </a:r>
            <a:r>
              <a:rPr lang="en-US" sz="3000" dirty="0" err="1"/>
              <a:t>consectetur</a:t>
            </a:r>
            <a:r>
              <a:rPr lang="en-US" sz="3000" dirty="0"/>
              <a:t> </a:t>
            </a:r>
            <a:r>
              <a:rPr lang="en-US" sz="3000" dirty="0" err="1"/>
              <a:t>adipiscing</a:t>
            </a:r>
            <a:r>
              <a:rPr lang="en-US" sz="3000" dirty="0"/>
              <a:t> </a:t>
            </a:r>
            <a:r>
              <a:rPr lang="en-US" sz="3000" dirty="0" err="1"/>
              <a:t>elit</a:t>
            </a:r>
            <a:r>
              <a:rPr lang="en-US" sz="3000" dirty="0"/>
              <a:t>. </a:t>
            </a:r>
            <a:r>
              <a:rPr lang="en-US" sz="3000" dirty="0" err="1"/>
              <a:t>Etiam</a:t>
            </a:r>
            <a:r>
              <a:rPr lang="en-US" sz="3000" dirty="0"/>
              <a:t> </a:t>
            </a:r>
            <a:r>
              <a:rPr lang="en-US" sz="3000" dirty="0" err="1"/>
              <a:t>eget</a:t>
            </a:r>
            <a:r>
              <a:rPr lang="en-US" sz="3000" dirty="0"/>
              <a:t> </a:t>
            </a:r>
            <a:r>
              <a:rPr lang="en-US" sz="3000" dirty="0" err="1"/>
              <a:t>dapibus</a:t>
            </a:r>
            <a:r>
              <a:rPr lang="en-US" sz="3000" dirty="0"/>
              <a:t> </a:t>
            </a:r>
            <a:r>
              <a:rPr lang="en-US" sz="3000" dirty="0" err="1"/>
              <a:t>tellus</a:t>
            </a:r>
            <a:r>
              <a:rPr lang="en-US" sz="3000" dirty="0"/>
              <a:t>.“</a:t>
            </a:r>
            <a:br>
              <a:rPr lang="en-US" dirty="0"/>
            </a:br>
            <a:endParaRPr lang="en-LT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0E12C56-23FB-44A3-BEC6-73300A5A86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1621" y="6176962"/>
            <a:ext cx="2396177" cy="68103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600"/>
            </a:lvl1pPr>
          </a:lstStyle>
          <a:p>
            <a:pPr lvl="0"/>
            <a:r>
              <a:rPr lang="lt-LT" sz="600" noProof="0" dirty="0"/>
              <a:t>Prezentacijos pavadinimas</a:t>
            </a:r>
            <a:endParaRPr lang="en-US" noProof="0" dirty="0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3E5FAA83-A8DF-44A4-BFC5-70A3F33FBE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24205" y="6176962"/>
            <a:ext cx="2396177" cy="681039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600"/>
            </a:lvl1pPr>
          </a:lstStyle>
          <a:p>
            <a:pPr lvl="0"/>
            <a:r>
              <a:rPr lang="en-US" sz="600" noProof="0" dirty="0" err="1"/>
              <a:t>Dat</a:t>
            </a:r>
            <a:r>
              <a:rPr lang="lt-LT" sz="600" noProof="0" dirty="0"/>
              <a:t>a</a:t>
            </a:r>
            <a:endParaRPr lang="en-US" noProof="0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6256431-7E56-B146-B91E-06FFB8B5F42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28837" y="443491"/>
            <a:ext cx="1388131" cy="29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034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itata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77283BC3-418F-4B42-92AC-FA81462BE8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2873" y="429780"/>
            <a:ext cx="8991331" cy="13441585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F0E12C56-23FB-44A3-BEC6-73300A5A86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1621" y="6176962"/>
            <a:ext cx="2396177" cy="68103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600"/>
            </a:lvl1pPr>
          </a:lstStyle>
          <a:p>
            <a:pPr lvl="0"/>
            <a:r>
              <a:rPr lang="lt-LT" sz="600" noProof="0" dirty="0"/>
              <a:t>Prezentacijos pavadinimas</a:t>
            </a:r>
            <a:endParaRPr lang="en-US" noProof="0" dirty="0"/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3E5FAA83-A8DF-44A4-BFC5-70A3F33FBE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224205" y="6176962"/>
            <a:ext cx="2396177" cy="681039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600"/>
            </a:lvl1pPr>
          </a:lstStyle>
          <a:p>
            <a:pPr lvl="0"/>
            <a:r>
              <a:rPr lang="en-US" sz="600" noProof="0" dirty="0" err="1"/>
              <a:t>Dat</a:t>
            </a:r>
            <a:r>
              <a:rPr lang="lt-LT" sz="600" noProof="0" dirty="0"/>
              <a:t>a</a:t>
            </a:r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225E6BE-7DAD-4C48-AC2C-3BF9FE8D41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75053" y="1977585"/>
            <a:ext cx="5696793" cy="3556112"/>
          </a:xfrm>
          <a:prstGeom prst="rect">
            <a:avLst/>
          </a:prstGeom>
        </p:spPr>
        <p:txBody>
          <a:bodyPr/>
          <a:lstStyle>
            <a:lvl1pPr marL="171450" marR="0" indent="-171450" algn="ctr" defTabSz="685800" rtl="0" eaLnBrk="1" fontAlgn="auto" latinLnBrk="0" hangingPunct="1">
              <a:lnSpc>
                <a:spcPct val="10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>
                <a:latin typeface="+mn-lt"/>
              </a:defRPr>
            </a:lvl1pPr>
          </a:lstStyle>
          <a:p>
            <a:pPr lvl="0"/>
            <a:r>
              <a:rPr lang="en-US" sz="2100" dirty="0"/>
              <a:t>„Lorem ipsum dolor sit </a:t>
            </a:r>
            <a:r>
              <a:rPr lang="en-US" sz="2100" dirty="0" err="1"/>
              <a:t>amet</a:t>
            </a:r>
            <a:r>
              <a:rPr lang="en-US" sz="2100" dirty="0"/>
              <a:t>, </a:t>
            </a:r>
            <a:r>
              <a:rPr lang="en-US" sz="2100" dirty="0" err="1"/>
              <a:t>consectetur</a:t>
            </a:r>
            <a:r>
              <a:rPr lang="en-US" sz="2100" dirty="0"/>
              <a:t> </a:t>
            </a:r>
            <a:r>
              <a:rPr lang="en-US" sz="2100" dirty="0" err="1"/>
              <a:t>adipiscing</a:t>
            </a:r>
            <a:r>
              <a:rPr lang="en-US" sz="2100" dirty="0"/>
              <a:t> </a:t>
            </a:r>
            <a:r>
              <a:rPr lang="en-US" sz="2100" dirty="0" err="1"/>
              <a:t>elit</a:t>
            </a:r>
            <a:r>
              <a:rPr lang="en-US" sz="2100" dirty="0"/>
              <a:t>. </a:t>
            </a:r>
            <a:r>
              <a:rPr lang="en-US" sz="2100" dirty="0" err="1"/>
              <a:t>Etiam</a:t>
            </a:r>
            <a:r>
              <a:rPr lang="en-US" sz="2100" dirty="0"/>
              <a:t> </a:t>
            </a:r>
            <a:r>
              <a:rPr lang="en-US" sz="2100" dirty="0" err="1"/>
              <a:t>eget</a:t>
            </a:r>
            <a:r>
              <a:rPr lang="en-US" sz="2100" dirty="0"/>
              <a:t> </a:t>
            </a:r>
            <a:r>
              <a:rPr lang="en-US" sz="2100" dirty="0" err="1"/>
              <a:t>dapibus</a:t>
            </a:r>
            <a:r>
              <a:rPr lang="en-US" sz="2100" dirty="0"/>
              <a:t> </a:t>
            </a:r>
            <a:r>
              <a:rPr lang="en-US" sz="2100" dirty="0" err="1"/>
              <a:t>tellus</a:t>
            </a:r>
            <a:r>
              <a:rPr lang="en-US" sz="2100" dirty="0"/>
              <a:t>, sed </a:t>
            </a:r>
            <a:r>
              <a:rPr lang="en-US" sz="2100" dirty="0" err="1"/>
              <a:t>finibus</a:t>
            </a:r>
            <a:r>
              <a:rPr lang="en-US" sz="2100" dirty="0"/>
              <a:t> </a:t>
            </a:r>
            <a:r>
              <a:rPr lang="en-US" sz="2100" dirty="0" err="1"/>
              <a:t>quam</a:t>
            </a:r>
            <a:r>
              <a:rPr lang="en-US" sz="2100" dirty="0"/>
              <a:t>. </a:t>
            </a:r>
            <a:r>
              <a:rPr lang="en-US" sz="2100" dirty="0" err="1"/>
              <a:t>Pellentesque</a:t>
            </a:r>
            <a:r>
              <a:rPr lang="en-US" sz="2100" dirty="0"/>
              <a:t> </a:t>
            </a:r>
            <a:r>
              <a:rPr lang="en-US" sz="2100" dirty="0" err="1"/>
              <a:t>molestie</a:t>
            </a:r>
            <a:r>
              <a:rPr lang="en-US" sz="2100" dirty="0"/>
              <a:t> </a:t>
            </a:r>
            <a:r>
              <a:rPr lang="en-US" sz="2100" dirty="0" err="1"/>
              <a:t>sagittis</a:t>
            </a:r>
            <a:r>
              <a:rPr lang="en-US" sz="2100" dirty="0"/>
              <a:t> </a:t>
            </a:r>
            <a:r>
              <a:rPr lang="en-US" sz="2100" dirty="0" err="1"/>
              <a:t>elementum</a:t>
            </a:r>
            <a:r>
              <a:rPr lang="en-US" sz="2100" dirty="0"/>
              <a:t>.“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8E659AB-2D53-9547-8989-B5E692015F9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28837" y="443491"/>
            <a:ext cx="1388131" cy="29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531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kyrius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BAAA3A4-CB12-F642-B77E-F32DB9F3F6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650182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5A964CC1-BD46-B14A-8F54-DAD8428561E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1487" y="4084983"/>
            <a:ext cx="6983896" cy="1908314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Vieta </a:t>
            </a:r>
            <a:r>
              <a:rPr lang="en-GB" dirty="0" err="1"/>
              <a:t>pavadinimui</a:t>
            </a:r>
            <a:endParaRPr lang="en-LT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D2D9A5DB-0C45-6944-8E6C-CB496A41341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1487" y="473309"/>
            <a:ext cx="1388131" cy="296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350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ekstas_nuotrauk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A1DE040-DE2B-41C7-AF8E-B17187AA0402}"/>
              </a:ext>
            </a:extLst>
          </p:cNvPr>
          <p:cNvSpPr>
            <a:spLocks noGrp="1"/>
          </p:cNvSpPr>
          <p:nvPr>
            <p:ph idx="4294967295" hasCustomPrompt="1"/>
          </p:nvPr>
        </p:nvSpPr>
        <p:spPr>
          <a:xfrm>
            <a:off x="571623" y="2344318"/>
            <a:ext cx="4483280" cy="38326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/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GB" sz="825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Turinys</a:t>
            </a:r>
            <a:endParaRPr lang="en-GB" sz="825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D229D56-4D34-4E92-B08C-499915E6153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"/>
            <a:ext cx="6096000" cy="6176961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Įkelti</a:t>
            </a:r>
            <a:r>
              <a:rPr lang="en-GB" dirty="0"/>
              <a:t> </a:t>
            </a:r>
            <a:r>
              <a:rPr lang="en-GB" dirty="0" err="1"/>
              <a:t>nuotrauką</a:t>
            </a:r>
            <a:endParaRPr lang="en-US" dirty="0"/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3553403A-EB7C-4A11-849E-99EBB2C93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1621" y="6176962"/>
            <a:ext cx="2396177" cy="68103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600"/>
            </a:lvl1pPr>
          </a:lstStyle>
          <a:p>
            <a:pPr lvl="0"/>
            <a:r>
              <a:rPr lang="lt-LT" sz="600" noProof="0" dirty="0"/>
              <a:t>Prezentacijos pavadinimas</a:t>
            </a:r>
            <a:endParaRPr lang="en-US" noProof="0" dirty="0"/>
          </a:p>
        </p:txBody>
      </p:sp>
      <p:sp>
        <p:nvSpPr>
          <p:cNvPr id="26" name="Text Placeholder 12">
            <a:extLst>
              <a:ext uri="{FF2B5EF4-FFF2-40B4-BE49-F238E27FC236}">
                <a16:creationId xmlns:a16="http://schemas.microsoft.com/office/drawing/2014/main" id="{B9417CA9-0B2A-45BB-B815-09173918F6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24205" y="6176962"/>
            <a:ext cx="2396177" cy="681039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600"/>
            </a:lvl1pPr>
          </a:lstStyle>
          <a:p>
            <a:pPr lvl="0"/>
            <a:r>
              <a:rPr lang="lt-LT" sz="600" dirty="0"/>
              <a:t>Data</a:t>
            </a:r>
            <a:endParaRPr lang="en-US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E88B7743-0B69-9C4A-B252-EDE95870DD4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621" y="355974"/>
            <a:ext cx="5073807" cy="1325563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Antraštė</a:t>
            </a:r>
            <a:endParaRPr lang="en-LT" dirty="0"/>
          </a:p>
        </p:txBody>
      </p:sp>
    </p:spTree>
    <p:extLst>
      <p:ext uri="{BB962C8B-B14F-4D97-AF65-F5344CB8AC3E}">
        <p14:creationId xmlns:p14="http://schemas.microsoft.com/office/powerpoint/2010/main" val="416560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Nuotrauk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D229D56-4D34-4E92-B08C-499915E6153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96000" y="2"/>
            <a:ext cx="6096000" cy="6176961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Įkelti</a:t>
            </a:r>
            <a:r>
              <a:rPr lang="en-GB" dirty="0"/>
              <a:t> </a:t>
            </a:r>
            <a:r>
              <a:rPr lang="en-GB" dirty="0" err="1"/>
              <a:t>nuotrauką</a:t>
            </a:r>
            <a:endParaRPr lang="en-US" dirty="0"/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3553403A-EB7C-4A11-849E-99EBB2C93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1621" y="6176962"/>
            <a:ext cx="2396177" cy="681039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600"/>
            </a:lvl1pPr>
          </a:lstStyle>
          <a:p>
            <a:pPr lvl="0"/>
            <a:r>
              <a:rPr lang="lt-LT" sz="600" noProof="0" dirty="0"/>
              <a:t>Prezentacijos pavadinimas</a:t>
            </a:r>
            <a:endParaRPr lang="en-US" noProof="0" dirty="0"/>
          </a:p>
        </p:txBody>
      </p:sp>
      <p:sp>
        <p:nvSpPr>
          <p:cNvPr id="26" name="Text Placeholder 12">
            <a:extLst>
              <a:ext uri="{FF2B5EF4-FFF2-40B4-BE49-F238E27FC236}">
                <a16:creationId xmlns:a16="http://schemas.microsoft.com/office/drawing/2014/main" id="{B9417CA9-0B2A-45BB-B815-09173918F6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224205" y="6176962"/>
            <a:ext cx="2396177" cy="681039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600"/>
            </a:lvl1pPr>
          </a:lstStyle>
          <a:p>
            <a:pPr lvl="0"/>
            <a:r>
              <a:rPr lang="lt-LT" sz="600" dirty="0"/>
              <a:t>Data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5204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724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78" r:id="rId2"/>
    <p:sldLayoutId id="2147483668" r:id="rId3"/>
    <p:sldLayoutId id="2147483673" r:id="rId4"/>
    <p:sldLayoutId id="2147483670" r:id="rId5"/>
    <p:sldLayoutId id="2147483669" r:id="rId6"/>
    <p:sldLayoutId id="2147483675" r:id="rId7"/>
    <p:sldLayoutId id="2147483655" r:id="rId8"/>
    <p:sldLayoutId id="2147483677" r:id="rId9"/>
    <p:sldLayoutId id="2147483674" r:id="rId10"/>
    <p:sldLayoutId id="2147483679" r:id="rId11"/>
    <p:sldLayoutId id="2147483680" r:id="rId1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A5F9A472-C375-1143-9FCD-16071FCD3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800" dirty="0"/>
              <a:t>PUBLIC-SECTOR DIGITALISATION AND ECONOMIC GROWTH IN THE EU: THE ROLE OF E-GOVERNMENT USE AND DIGITAL GOVERNMENT CAPACITY</a:t>
            </a:r>
            <a:endParaRPr lang="en-LT" sz="1800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6C1FD58-D090-EB46-95AD-BEA23209C1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3523" y="3515353"/>
            <a:ext cx="2452970" cy="556157"/>
          </a:xfrm>
        </p:spPr>
        <p:txBody>
          <a:bodyPr/>
          <a:lstStyle/>
          <a:p>
            <a:pPr algn="l"/>
            <a:r>
              <a:rPr lang="en-GB" dirty="0"/>
              <a:t>Lesya Kolinets </a:t>
            </a:r>
          </a:p>
          <a:p>
            <a:r>
              <a:rPr lang="en-GB" dirty="0"/>
              <a:t>Justyna </a:t>
            </a:r>
            <a:r>
              <a:rPr lang="en-GB" dirty="0" err="1"/>
              <a:t>Sokołowska-Woźniak</a:t>
            </a:r>
            <a:endParaRPr lang="en-LT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775" y="227062"/>
            <a:ext cx="2454202" cy="887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1347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A257D045-5D10-4401-9CC7-3232F3E4D4D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531827905"/>
              </p:ext>
            </p:extLst>
          </p:nvPr>
        </p:nvGraphicFramePr>
        <p:xfrm>
          <a:off x="2592079" y="1290921"/>
          <a:ext cx="7036014" cy="32094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6509">
                  <a:extLst>
                    <a:ext uri="{9D8B030D-6E8A-4147-A177-3AD203B41FA5}">
                      <a16:colId xmlns:a16="http://schemas.microsoft.com/office/drawing/2014/main" val="3273285263"/>
                    </a:ext>
                  </a:extLst>
                </a:gridCol>
                <a:gridCol w="879158">
                  <a:extLst>
                    <a:ext uri="{9D8B030D-6E8A-4147-A177-3AD203B41FA5}">
                      <a16:colId xmlns:a16="http://schemas.microsoft.com/office/drawing/2014/main" val="2697297085"/>
                    </a:ext>
                  </a:extLst>
                </a:gridCol>
                <a:gridCol w="905553">
                  <a:extLst>
                    <a:ext uri="{9D8B030D-6E8A-4147-A177-3AD203B41FA5}">
                      <a16:colId xmlns:a16="http://schemas.microsoft.com/office/drawing/2014/main" val="4044987636"/>
                    </a:ext>
                  </a:extLst>
                </a:gridCol>
                <a:gridCol w="869620">
                  <a:extLst>
                    <a:ext uri="{9D8B030D-6E8A-4147-A177-3AD203B41FA5}">
                      <a16:colId xmlns:a16="http://schemas.microsoft.com/office/drawing/2014/main" val="2179355440"/>
                    </a:ext>
                  </a:extLst>
                </a:gridCol>
                <a:gridCol w="819310">
                  <a:extLst>
                    <a:ext uri="{9D8B030D-6E8A-4147-A177-3AD203B41FA5}">
                      <a16:colId xmlns:a16="http://schemas.microsoft.com/office/drawing/2014/main" val="602295436"/>
                    </a:ext>
                  </a:extLst>
                </a:gridCol>
                <a:gridCol w="955864">
                  <a:extLst>
                    <a:ext uri="{9D8B030D-6E8A-4147-A177-3AD203B41FA5}">
                      <a16:colId xmlns:a16="http://schemas.microsoft.com/office/drawing/2014/main" val="1804952502"/>
                    </a:ext>
                  </a:extLst>
                </a:gridCol>
              </a:tblGrid>
              <a:tr h="1824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Variables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(1)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(2)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(3)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(4)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(5)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24202924"/>
                  </a:ext>
                </a:extLst>
              </a:tr>
              <a:tr h="7588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PSD proxy (online interaction with public authorities)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0.000245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(0.000336)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0.000303</a:t>
                      </a:r>
                      <a:br>
                        <a:rPr lang="en-US" sz="1200" dirty="0">
                          <a:effectLst/>
                        </a:rPr>
                      </a:br>
                      <a:r>
                        <a:rPr lang="en-US" sz="1200" dirty="0">
                          <a:effectLst/>
                        </a:rPr>
                        <a:t>(0.000355)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0.000237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(0.000353)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0.000265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(0.000359)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0.001346*</a:t>
                      </a:r>
                      <a:b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(0.000767)</a:t>
                      </a:r>
                      <a:endParaRPr lang="en-GB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54507936"/>
                  </a:ext>
                </a:extLst>
              </a:tr>
              <a:tr h="7588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Interaction: PSD × Government Effectiveness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−0.000973*</a:t>
                      </a:r>
                      <a:b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(0.000520)</a:t>
                      </a:r>
                      <a:endParaRPr lang="en-GB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62426982"/>
                  </a:ext>
                </a:extLst>
              </a:tr>
              <a:tr h="3745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Controls: internet access, ICT specialists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87880143"/>
                  </a:ext>
                </a:extLst>
              </a:tr>
              <a:tr h="56672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WGI controls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GE, RL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GE, RL, CC, RQ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 + interaction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192253"/>
                  </a:ext>
                </a:extLst>
              </a:tr>
              <a:tr h="1824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Country fixed effects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16771390"/>
                  </a:ext>
                </a:extLst>
              </a:tr>
              <a:tr h="1824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Year fixed effects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1912455"/>
                  </a:ext>
                </a:extLst>
              </a:tr>
              <a:tr h="18246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Observations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207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710523"/>
                  </a:ext>
                </a:extLst>
              </a:tr>
            </a:tbl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DCD101-7397-45D9-9938-73335169F9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00F279-D94F-47CB-9BC3-9A2E2E4CFD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4E26ABD-B8BA-49BC-9B5A-1F9C6CBED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06" y="691477"/>
            <a:ext cx="8428411" cy="599444"/>
          </a:xfrm>
        </p:spPr>
        <p:txBody>
          <a:bodyPr/>
          <a:lstStyle/>
          <a:p>
            <a:r>
              <a:rPr lang="en-GB" sz="1600" dirty="0"/>
              <a:t>Table 3</a:t>
            </a:r>
            <a:r>
              <a:rPr lang="uk-UA" sz="1600" dirty="0"/>
              <a:t>. </a:t>
            </a:r>
            <a:r>
              <a:rPr lang="en-GB" sz="1600" dirty="0"/>
              <a:t>Two-way fixed effects estimate with governance controls (EU-27, 2015–2023)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E0180D-C1A2-4AC5-94C0-8B03D9CEA3E2}"/>
              </a:ext>
            </a:extLst>
          </p:cNvPr>
          <p:cNvSpPr txBox="1"/>
          <p:nvPr/>
        </p:nvSpPr>
        <p:spPr>
          <a:xfrm>
            <a:off x="2008094" y="5332719"/>
            <a:ext cx="79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Table shows that the inclusion of governance controls alone does not substantially change the baseline result. However, the interaction with Government Effectiveness suggests that the relationship between public-sector digitalisation and growth may vary across institutional contexts.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80885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AC05244B-A296-41C0-BC25-0E0E6C730F2B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162194673"/>
              </p:ext>
            </p:extLst>
          </p:nvPr>
        </p:nvGraphicFramePr>
        <p:xfrm>
          <a:off x="2722710" y="1267866"/>
          <a:ext cx="6386188" cy="3394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33377">
                  <a:extLst>
                    <a:ext uri="{9D8B030D-6E8A-4147-A177-3AD203B41FA5}">
                      <a16:colId xmlns:a16="http://schemas.microsoft.com/office/drawing/2014/main" val="4206002070"/>
                    </a:ext>
                  </a:extLst>
                </a:gridCol>
                <a:gridCol w="1050937">
                  <a:extLst>
                    <a:ext uri="{9D8B030D-6E8A-4147-A177-3AD203B41FA5}">
                      <a16:colId xmlns:a16="http://schemas.microsoft.com/office/drawing/2014/main" val="541359259"/>
                    </a:ext>
                  </a:extLst>
                </a:gridCol>
                <a:gridCol w="1050937">
                  <a:extLst>
                    <a:ext uri="{9D8B030D-6E8A-4147-A177-3AD203B41FA5}">
                      <a16:colId xmlns:a16="http://schemas.microsoft.com/office/drawing/2014/main" val="670823762"/>
                    </a:ext>
                  </a:extLst>
                </a:gridCol>
                <a:gridCol w="1050937">
                  <a:extLst>
                    <a:ext uri="{9D8B030D-6E8A-4147-A177-3AD203B41FA5}">
                      <a16:colId xmlns:a16="http://schemas.microsoft.com/office/drawing/2014/main" val="249322321"/>
                    </a:ext>
                  </a:extLst>
                </a:gridCol>
              </a:tblGrid>
              <a:tr h="2568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Variables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(1)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(2)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(3)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48086710"/>
                  </a:ext>
                </a:extLst>
              </a:tr>
              <a:tr h="5273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PSD proxy (online interaction with public authorities)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0.000272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(0.000355)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0.000288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(0.000373)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0.001299*</a:t>
                      </a:r>
                      <a:b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(0.000756)</a:t>
                      </a:r>
                      <a:endParaRPr lang="en-GB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4656386"/>
                  </a:ext>
                </a:extLst>
              </a:tr>
              <a:tr h="5273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Interaction: PSD × Government Effectiveness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−0.000920*</a:t>
                      </a:r>
                      <a:b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(0.000517)</a:t>
                      </a:r>
                      <a:endParaRPr lang="en-GB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45898656"/>
                  </a:ext>
                </a:extLst>
              </a:tr>
              <a:tr h="2568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Investment (GFCF, % of GDP)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71680866"/>
                  </a:ext>
                </a:extLst>
              </a:tr>
              <a:tr h="5273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Controls: internet access, ICT specialists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0590468"/>
                  </a:ext>
                </a:extLst>
              </a:tr>
              <a:tr h="52739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WGI controls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GE, RL, CC, RQ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 + interaction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17728206"/>
                  </a:ext>
                </a:extLst>
              </a:tr>
              <a:tr h="2568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Country fixed effects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2148595"/>
                  </a:ext>
                </a:extLst>
              </a:tr>
              <a:tr h="2568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Year fixed effects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36001420"/>
                  </a:ext>
                </a:extLst>
              </a:tr>
              <a:tr h="2568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Observations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207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207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219802"/>
                  </a:ext>
                </a:extLst>
              </a:tr>
            </a:tbl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D47CAE-7C9A-4E87-AF13-ED1DF628E9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E6B3B3-055E-4571-A47D-1EFE9836A2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6124ACD-50B6-4CA1-ACC9-A6AB1BE76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1600" dirty="0"/>
              <a:t>Table 4. Two-way fixed effects estimates with investment and governance controls (EU-27, 2015–2023)</a:t>
            </a:r>
            <a:br>
              <a:rPr lang="en-GB" dirty="0"/>
            </a:b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629667-5B6B-4F19-846C-82A2BF2C0B32}"/>
              </a:ext>
            </a:extLst>
          </p:cNvPr>
          <p:cNvSpPr txBox="1"/>
          <p:nvPr/>
        </p:nvSpPr>
        <p:spPr>
          <a:xfrm>
            <a:off x="2446084" y="5340404"/>
            <a:ext cx="6869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The results in Table 4 indicate that the governance-conditioned association remains similar after controlling for investment intensity. This suggests that the interaction pattern is not simply driven by differences in gross fixed capital formation.</a:t>
            </a:r>
          </a:p>
        </p:txBody>
      </p:sp>
    </p:spTree>
    <p:extLst>
      <p:ext uri="{BB962C8B-B14F-4D97-AF65-F5344CB8AC3E}">
        <p14:creationId xmlns:p14="http://schemas.microsoft.com/office/powerpoint/2010/main" val="9533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>
            <a:extLst>
              <a:ext uri="{FF2B5EF4-FFF2-40B4-BE49-F238E27FC236}">
                <a16:creationId xmlns:a16="http://schemas.microsoft.com/office/drawing/2014/main" id="{4A5A1291-291C-4F01-B1AF-767F88C68175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918677408"/>
              </p:ext>
            </p:extLst>
          </p:nvPr>
        </p:nvGraphicFramePr>
        <p:xfrm>
          <a:off x="1358546" y="3958921"/>
          <a:ext cx="5457652" cy="147533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63390">
                  <a:extLst>
                    <a:ext uri="{9D8B030D-6E8A-4147-A177-3AD203B41FA5}">
                      <a16:colId xmlns:a16="http://schemas.microsoft.com/office/drawing/2014/main" val="3517932941"/>
                    </a:ext>
                  </a:extLst>
                </a:gridCol>
                <a:gridCol w="1975556">
                  <a:extLst>
                    <a:ext uri="{9D8B030D-6E8A-4147-A177-3AD203B41FA5}">
                      <a16:colId xmlns:a16="http://schemas.microsoft.com/office/drawing/2014/main" val="4091161020"/>
                    </a:ext>
                  </a:extLst>
                </a:gridCol>
                <a:gridCol w="1918706">
                  <a:extLst>
                    <a:ext uri="{9D8B030D-6E8A-4147-A177-3AD203B41FA5}">
                      <a16:colId xmlns:a16="http://schemas.microsoft.com/office/drawing/2014/main" val="205878333"/>
                    </a:ext>
                  </a:extLst>
                </a:gridCol>
              </a:tblGrid>
              <a:tr h="39435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u="none" strike="noStrike" dirty="0">
                          <a:effectLst/>
                        </a:rPr>
                        <a:t>Government Effectiveness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u="none" strike="noStrike" dirty="0">
                          <a:effectLst/>
                        </a:rPr>
                        <a:t>Marginal effect of PSD(t−1) on growth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u="none" strike="noStrike" dirty="0">
                          <a:effectLst/>
                        </a:rPr>
                        <a:t>Statistical significance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6569423"/>
                  </a:ext>
                </a:extLst>
              </a:tr>
              <a:tr h="43038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GE = −1 (lower effectiveness)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Positive and sizeable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  <a:highlight>
                            <a:srgbClr val="FFFF00"/>
                          </a:highlight>
                        </a:rPr>
                        <a:t>Significant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71841456"/>
                  </a:ext>
                </a:extLst>
              </a:tr>
              <a:tr h="22019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GE = 0 (average)</a:t>
                      </a:r>
                      <a:endParaRPr lang="en-GB" sz="12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Positive but weaker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Marginal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86978726"/>
                  </a:ext>
                </a:extLst>
              </a:tr>
              <a:tr h="43038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GE = +1 (higher effectiveness)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Close to zero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Not significant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569952588"/>
                  </a:ext>
                </a:extLst>
              </a:tr>
            </a:tbl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BDD73D-B14E-429F-B8BE-6AA837A189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B9BE09-81CE-431C-A969-045F7B8BAA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3603642-BAE5-46DF-AB4A-E9DAF56FD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 dirty="0"/>
              <a:t>Key Result: Marginal Effects of Lagged Digitalisation</a:t>
            </a:r>
          </a:p>
        </p:txBody>
      </p:sp>
      <p:graphicFrame>
        <p:nvGraphicFramePr>
          <p:cNvPr id="7" name="Content Placeholder 5">
            <a:extLst>
              <a:ext uri="{FF2B5EF4-FFF2-40B4-BE49-F238E27FC236}">
                <a16:creationId xmlns:a16="http://schemas.microsoft.com/office/drawing/2014/main" id="{567CD410-EFEE-4742-A474-C4F19DDA72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3414589"/>
              </p:ext>
            </p:extLst>
          </p:nvPr>
        </p:nvGraphicFramePr>
        <p:xfrm>
          <a:off x="1619683" y="905714"/>
          <a:ext cx="4709905" cy="25068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83371">
                  <a:extLst>
                    <a:ext uri="{9D8B030D-6E8A-4147-A177-3AD203B41FA5}">
                      <a16:colId xmlns:a16="http://schemas.microsoft.com/office/drawing/2014/main" val="1384737422"/>
                    </a:ext>
                  </a:extLst>
                </a:gridCol>
                <a:gridCol w="1013267">
                  <a:extLst>
                    <a:ext uri="{9D8B030D-6E8A-4147-A177-3AD203B41FA5}">
                      <a16:colId xmlns:a16="http://schemas.microsoft.com/office/drawing/2014/main" val="2706856431"/>
                    </a:ext>
                  </a:extLst>
                </a:gridCol>
                <a:gridCol w="1013267">
                  <a:extLst>
                    <a:ext uri="{9D8B030D-6E8A-4147-A177-3AD203B41FA5}">
                      <a16:colId xmlns:a16="http://schemas.microsoft.com/office/drawing/2014/main" val="2236498422"/>
                    </a:ext>
                  </a:extLst>
                </a:gridCol>
              </a:tblGrid>
              <a:tr h="1899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Variables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(1)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(2)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8773469"/>
                  </a:ext>
                </a:extLst>
              </a:tr>
              <a:tr h="3899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PSD proxy (t−1)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0.001624*</a:t>
                      </a:r>
                      <a:b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(0.000869)</a:t>
                      </a:r>
                      <a:endParaRPr lang="en-GB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89651783"/>
                  </a:ext>
                </a:extLst>
              </a:tr>
              <a:tr h="3899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PSD proxy (t−2)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en-GB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−0.000197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(0.000892)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4460302"/>
                  </a:ext>
                </a:extLst>
              </a:tr>
              <a:tr h="3899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Interaction: PSD × Government Effectiveness (t−1 / t−2)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−0.001395**</a:t>
                      </a:r>
                      <a:b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US" sz="1200" dirty="0">
                          <a:effectLst/>
                          <a:highlight>
                            <a:srgbClr val="FFFF00"/>
                          </a:highlight>
                        </a:rPr>
                        <a:t>(0.000663)</a:t>
                      </a:r>
                      <a:endParaRPr lang="en-GB" sz="11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−0.000771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(0.000786)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0449622"/>
                  </a:ext>
                </a:extLst>
              </a:tr>
              <a:tr h="3899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Controls: internet access, ICT specialists, investment (GFCF % GDP), GE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8859665"/>
                  </a:ext>
                </a:extLst>
              </a:tr>
              <a:tr h="1899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Country fixed effects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13885284"/>
                  </a:ext>
                </a:extLst>
              </a:tr>
              <a:tr h="1899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Year fixed effects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1111001"/>
                  </a:ext>
                </a:extLst>
              </a:tr>
              <a:tr h="18993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Observations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181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155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311093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33D44A0E-B84D-48EF-8770-A917FBBDB25F}"/>
              </a:ext>
            </a:extLst>
          </p:cNvPr>
          <p:cNvSpPr txBox="1"/>
          <p:nvPr/>
        </p:nvSpPr>
        <p:spPr>
          <a:xfrm>
            <a:off x="7917920" y="1370329"/>
            <a:ext cx="416138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1400" dirty="0"/>
              <a:t>T</a:t>
            </a:r>
            <a:r>
              <a:rPr lang="en-GB" sz="1400" dirty="0"/>
              <a:t>he one-year-lagged interaction between public-sector digitalisation and Government Effectiveness is statistically significant</a:t>
            </a:r>
            <a:r>
              <a:rPr lang="uk-UA" sz="1400" dirty="0"/>
              <a:t>.</a:t>
            </a:r>
            <a:endParaRPr lang="lt-LT" sz="1400" dirty="0"/>
          </a:p>
          <a:p>
            <a:endParaRPr lang="lt-LT" sz="1400" dirty="0"/>
          </a:p>
          <a:p>
            <a:endParaRPr lang="lt-LT" sz="1400" dirty="0"/>
          </a:p>
          <a:p>
            <a:endParaRPr lang="lt-LT" sz="1400" dirty="0"/>
          </a:p>
          <a:p>
            <a:r>
              <a:rPr lang="en-GB" sz="1400" dirty="0"/>
              <a:t>The marginal growth association of lagged public-sector digitalisation is strongest at lower levels of Government Effectiveness and weakens as Government Effectiveness rises.</a:t>
            </a:r>
            <a:endParaRPr lang="lt-LT" sz="1400" dirty="0"/>
          </a:p>
          <a:p>
            <a:endParaRPr lang="lt-LT" sz="1400" dirty="0"/>
          </a:p>
          <a:p>
            <a:endParaRPr lang="lt-LT" sz="1400" dirty="0"/>
          </a:p>
          <a:p>
            <a:endParaRPr lang="lt-LT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The effect of </a:t>
            </a:r>
            <a:r>
              <a:rPr lang="en-GB" sz="1400" b="1" dirty="0"/>
              <a:t>PSD(t−1)</a:t>
            </a:r>
            <a:r>
              <a:rPr lang="en-GB" sz="1400" dirty="0"/>
              <a:t> on growth is </a:t>
            </a:r>
            <a:r>
              <a:rPr lang="en-GB" sz="1400" b="1" dirty="0"/>
              <a:t>not constant</a:t>
            </a:r>
            <a:r>
              <a:rPr lang="en-GB" sz="14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It is </a:t>
            </a:r>
            <a:r>
              <a:rPr lang="en-GB" sz="1400" b="1" dirty="0"/>
              <a:t>strongest at lower levels of Government Effectiveness</a:t>
            </a:r>
            <a:r>
              <a:rPr lang="en-GB" sz="14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At higher GE, the marginal effect becomes </a:t>
            </a:r>
            <a:r>
              <a:rPr lang="en-GB" sz="1400" b="1" dirty="0"/>
              <a:t>small and statistically insignificant</a:t>
            </a:r>
            <a:r>
              <a:rPr lang="en-GB" sz="14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/>
              <a:t>A </a:t>
            </a:r>
            <a:r>
              <a:rPr lang="en-GB" sz="1400" b="1" dirty="0"/>
              <a:t>placebo lead test</a:t>
            </a:r>
            <a:r>
              <a:rPr lang="en-GB" sz="1400" dirty="0"/>
              <a:t> shows no significant interaction, supporting the validity of the lagged mechanism. </a:t>
            </a:r>
          </a:p>
          <a:p>
            <a:endParaRPr lang="lt-LT" sz="1400" dirty="0"/>
          </a:p>
          <a:p>
            <a:endParaRPr lang="uk-UA" sz="1400" dirty="0"/>
          </a:p>
          <a:p>
            <a:endParaRPr lang="uk-UA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6786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1981200" y="131445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600" b="1" dirty="0">
                <a:solidFill>
                  <a:schemeClr val="bg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Hypotheses Assessment</a:t>
            </a:r>
            <a:endParaRPr lang="en-US" sz="2600" dirty="0">
              <a:solidFill>
                <a:schemeClr val="bg1"/>
              </a:solidFill>
            </a:endParaRPr>
          </a:p>
        </p:txBody>
      </p:sp>
      <p:sp>
        <p:nvSpPr>
          <p:cNvPr id="4" name="Shape 2"/>
          <p:cNvSpPr/>
          <p:nvPr/>
        </p:nvSpPr>
        <p:spPr>
          <a:xfrm>
            <a:off x="1981200" y="1972818"/>
            <a:ext cx="1371600" cy="36576"/>
          </a:xfrm>
          <a:prstGeom prst="rect">
            <a:avLst/>
          </a:prstGeom>
          <a:solidFill>
            <a:srgbClr val="2E9E8A"/>
          </a:solidFill>
          <a:ln w="12700">
            <a:solidFill>
              <a:schemeClr val="accent1">
                <a:lumMod val="75000"/>
              </a:schemeClr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981200" y="2183130"/>
            <a:ext cx="8229600" cy="768096"/>
          </a:xfrm>
          <a:prstGeom prst="roundRect">
            <a:avLst>
              <a:gd name="adj" fmla="val 9524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2118360" y="2320290"/>
            <a:ext cx="457200" cy="493776"/>
          </a:xfrm>
          <a:prstGeom prst="roundRect">
            <a:avLst>
              <a:gd name="adj" fmla="val 10000"/>
            </a:avLst>
          </a:prstGeom>
          <a:solidFill>
            <a:srgbClr val="1A2E4A"/>
          </a:solidFill>
          <a:ln/>
        </p:spPr>
      </p:sp>
      <p:sp>
        <p:nvSpPr>
          <p:cNvPr id="7" name="Text 5"/>
          <p:cNvSpPr/>
          <p:nvPr/>
        </p:nvSpPr>
        <p:spPr>
          <a:xfrm>
            <a:off x="2118360" y="2320290"/>
            <a:ext cx="4572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H1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2712720" y="2274570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dirty="0">
                <a:solidFill>
                  <a:srgbClr val="1A2E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Positive contemporaneous association with GDP growth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2712720" y="2567178"/>
            <a:ext cx="4754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statistically robust contemporaneous effect in baseline TWFE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7604760" y="2366010"/>
            <a:ext cx="2377440" cy="402336"/>
          </a:xfrm>
          <a:prstGeom prst="roundRect">
            <a:avLst>
              <a:gd name="adj" fmla="val 50000"/>
            </a:avLst>
          </a:prstGeom>
          <a:solidFill>
            <a:srgbClr val="E05252"/>
          </a:solidFill>
          <a:ln/>
        </p:spPr>
      </p:sp>
      <p:sp>
        <p:nvSpPr>
          <p:cNvPr id="11" name="Text 9"/>
          <p:cNvSpPr/>
          <p:nvPr/>
        </p:nvSpPr>
        <p:spPr>
          <a:xfrm>
            <a:off x="7604760" y="2366010"/>
            <a:ext cx="23774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Supported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1981200" y="3060954"/>
            <a:ext cx="8229600" cy="768096"/>
          </a:xfrm>
          <a:prstGeom prst="roundRect">
            <a:avLst>
              <a:gd name="adj" fmla="val 9524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2118360" y="3198114"/>
            <a:ext cx="457200" cy="493776"/>
          </a:xfrm>
          <a:prstGeom prst="roundRect">
            <a:avLst>
              <a:gd name="adj" fmla="val 10000"/>
            </a:avLst>
          </a:prstGeom>
          <a:solidFill>
            <a:srgbClr val="1A2E4A"/>
          </a:solidFill>
          <a:ln/>
        </p:spPr>
      </p:sp>
      <p:sp>
        <p:nvSpPr>
          <p:cNvPr id="14" name="Text 12"/>
          <p:cNvSpPr/>
          <p:nvPr/>
        </p:nvSpPr>
        <p:spPr>
          <a:xfrm>
            <a:off x="2118360" y="3198114"/>
            <a:ext cx="4572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H2</a:t>
            </a:r>
            <a:endParaRPr lang="en-US" sz="1300" dirty="0"/>
          </a:p>
        </p:txBody>
      </p:sp>
      <p:sp>
        <p:nvSpPr>
          <p:cNvPr id="15" name="Text 13"/>
          <p:cNvSpPr/>
          <p:nvPr/>
        </p:nvSpPr>
        <p:spPr>
          <a:xfrm>
            <a:off x="2712720" y="3152394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dirty="0">
                <a:solidFill>
                  <a:srgbClr val="1A2E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Association emerges with a short delay (lag)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2712720" y="3445002"/>
            <a:ext cx="4754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1-year lag marginal PSD significant (p ≈ 0.063); 2-year lag: no effect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7604760" y="3243834"/>
            <a:ext cx="2377440" cy="402336"/>
          </a:xfrm>
          <a:prstGeom prst="roundRect">
            <a:avLst>
              <a:gd name="adj" fmla="val 50000"/>
            </a:avLst>
          </a:prstGeom>
          <a:solidFill>
            <a:srgbClr val="D97706"/>
          </a:solidFill>
          <a:ln/>
        </p:spPr>
      </p:sp>
      <p:sp>
        <p:nvSpPr>
          <p:cNvPr id="18" name="Text 16"/>
          <p:cNvSpPr/>
          <p:nvPr/>
        </p:nvSpPr>
        <p:spPr>
          <a:xfrm>
            <a:off x="7604760" y="3243834"/>
            <a:ext cx="23774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Partially Supported</a:t>
            </a:r>
            <a:endParaRPr lang="en-US" sz="1000" dirty="0"/>
          </a:p>
        </p:txBody>
      </p:sp>
      <p:sp>
        <p:nvSpPr>
          <p:cNvPr id="19" name="Shape 17"/>
          <p:cNvSpPr/>
          <p:nvPr/>
        </p:nvSpPr>
        <p:spPr>
          <a:xfrm>
            <a:off x="1981200" y="3938778"/>
            <a:ext cx="8229600" cy="768096"/>
          </a:xfrm>
          <a:prstGeom prst="roundRect">
            <a:avLst>
              <a:gd name="adj" fmla="val 9524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0" name="Shape 18"/>
          <p:cNvSpPr/>
          <p:nvPr/>
        </p:nvSpPr>
        <p:spPr>
          <a:xfrm>
            <a:off x="2118360" y="4075938"/>
            <a:ext cx="457200" cy="493776"/>
          </a:xfrm>
          <a:prstGeom prst="roundRect">
            <a:avLst>
              <a:gd name="adj" fmla="val 10000"/>
            </a:avLst>
          </a:prstGeom>
          <a:solidFill>
            <a:srgbClr val="1A2E4A"/>
          </a:solidFill>
          <a:ln/>
        </p:spPr>
      </p:sp>
      <p:sp>
        <p:nvSpPr>
          <p:cNvPr id="21" name="Text 19"/>
          <p:cNvSpPr/>
          <p:nvPr/>
        </p:nvSpPr>
        <p:spPr>
          <a:xfrm>
            <a:off x="2118360" y="4075938"/>
            <a:ext cx="4572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H3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2712720" y="4030218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dirty="0">
                <a:solidFill>
                  <a:srgbClr val="1A2E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Government effectiveness moderates the relationship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2712720" y="4322826"/>
            <a:ext cx="4754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PSD(t−1) × GE significant at 5% level; effect stronger at lower GE</a:t>
            </a:r>
            <a:endParaRPr lang="en-US" sz="900" dirty="0"/>
          </a:p>
        </p:txBody>
      </p:sp>
      <p:sp>
        <p:nvSpPr>
          <p:cNvPr id="24" name="Shape 22"/>
          <p:cNvSpPr/>
          <p:nvPr/>
        </p:nvSpPr>
        <p:spPr>
          <a:xfrm>
            <a:off x="7604760" y="4121658"/>
            <a:ext cx="2377440" cy="402336"/>
          </a:xfrm>
          <a:prstGeom prst="roundRect">
            <a:avLst>
              <a:gd name="adj" fmla="val 50000"/>
            </a:avLst>
          </a:prstGeom>
          <a:solidFill>
            <a:srgbClr val="2E9E8A"/>
          </a:solidFill>
          <a:ln/>
        </p:spPr>
      </p:sp>
      <p:sp>
        <p:nvSpPr>
          <p:cNvPr id="25" name="Text 23"/>
          <p:cNvSpPr/>
          <p:nvPr/>
        </p:nvSpPr>
        <p:spPr>
          <a:xfrm>
            <a:off x="7604760" y="4121658"/>
            <a:ext cx="23774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Supported</a:t>
            </a:r>
            <a:endParaRPr lang="en-US" sz="1000" dirty="0"/>
          </a:p>
        </p:txBody>
      </p:sp>
      <p:sp>
        <p:nvSpPr>
          <p:cNvPr id="26" name="Shape 24"/>
          <p:cNvSpPr/>
          <p:nvPr/>
        </p:nvSpPr>
        <p:spPr>
          <a:xfrm>
            <a:off x="1981200" y="4816602"/>
            <a:ext cx="8229600" cy="768096"/>
          </a:xfrm>
          <a:prstGeom prst="roundRect">
            <a:avLst>
              <a:gd name="adj" fmla="val 9524"/>
            </a:avLst>
          </a:prstGeom>
          <a:solidFill>
            <a:srgbClr val="FFFFFF"/>
          </a:solidFill>
          <a:ln/>
          <a:effectLst>
            <a:outerShdw blurRad="101600" dist="38100" dir="2700000" algn="bl" rotWithShape="0">
              <a:srgbClr val="000000">
                <a:alpha val="10000"/>
              </a:srgbClr>
            </a:outerShdw>
          </a:effectLst>
        </p:spPr>
      </p:sp>
      <p:sp>
        <p:nvSpPr>
          <p:cNvPr id="27" name="Shape 25"/>
          <p:cNvSpPr/>
          <p:nvPr/>
        </p:nvSpPr>
        <p:spPr>
          <a:xfrm>
            <a:off x="2118360" y="4953762"/>
            <a:ext cx="457200" cy="493776"/>
          </a:xfrm>
          <a:prstGeom prst="roundRect">
            <a:avLst>
              <a:gd name="adj" fmla="val 10000"/>
            </a:avLst>
          </a:prstGeom>
          <a:solidFill>
            <a:srgbClr val="1A2E4A"/>
          </a:solidFill>
          <a:ln/>
        </p:spPr>
      </p:sp>
      <p:sp>
        <p:nvSpPr>
          <p:cNvPr id="28" name="Text 26"/>
          <p:cNvSpPr/>
          <p:nvPr/>
        </p:nvSpPr>
        <p:spPr>
          <a:xfrm>
            <a:off x="2118360" y="4953762"/>
            <a:ext cx="4572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3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H4</a:t>
            </a:r>
            <a:endParaRPr lang="en-US" sz="1300" dirty="0"/>
          </a:p>
        </p:txBody>
      </p:sp>
      <p:sp>
        <p:nvSpPr>
          <p:cNvPr id="29" name="Text 27"/>
          <p:cNvSpPr/>
          <p:nvPr/>
        </p:nvSpPr>
        <p:spPr>
          <a:xfrm>
            <a:off x="2712720" y="4908042"/>
            <a:ext cx="47548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b="1" dirty="0">
                <a:solidFill>
                  <a:srgbClr val="1A2E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PSDCI shows stronger association than usage proxy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2712720" y="5200650"/>
            <a:ext cx="47548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900" i="1" dirty="0">
                <a:solidFill>
                  <a:srgbClr val="64748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PSDCI positive but insignificant under TWFE with year effects</a:t>
            </a:r>
            <a:endParaRPr lang="en-US" sz="900" dirty="0"/>
          </a:p>
        </p:txBody>
      </p:sp>
      <p:sp>
        <p:nvSpPr>
          <p:cNvPr id="31" name="Shape 29"/>
          <p:cNvSpPr/>
          <p:nvPr/>
        </p:nvSpPr>
        <p:spPr>
          <a:xfrm>
            <a:off x="7604760" y="4999482"/>
            <a:ext cx="2377440" cy="402336"/>
          </a:xfrm>
          <a:prstGeom prst="roundRect">
            <a:avLst>
              <a:gd name="adj" fmla="val 50000"/>
            </a:avLst>
          </a:prstGeom>
          <a:solidFill>
            <a:srgbClr val="E05252"/>
          </a:solidFill>
          <a:ln/>
        </p:spPr>
      </p:sp>
      <p:sp>
        <p:nvSpPr>
          <p:cNvPr id="32" name="Text 30"/>
          <p:cNvSpPr/>
          <p:nvPr/>
        </p:nvSpPr>
        <p:spPr>
          <a:xfrm>
            <a:off x="7604760" y="4999482"/>
            <a:ext cx="237744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 Supported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6D36152-8863-43BD-B859-52843F93497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71622" y="1622018"/>
            <a:ext cx="11048759" cy="4348475"/>
          </a:xfrm>
        </p:spPr>
        <p:txBody>
          <a:bodyPr>
            <a:normAutofit fontScale="77500" lnSpcReduction="20000"/>
          </a:bodyPr>
          <a:lstStyle/>
          <a:p>
            <a:r>
              <a:rPr lang="en-GB" dirty="0"/>
              <a:t>·  The baseline usage-based proxy of public-sector digitalisation does not show a statistically robust contemporaneous association with real GDP per capita growth in the EU-27. </a:t>
            </a:r>
          </a:p>
          <a:p>
            <a:r>
              <a:rPr lang="en-GB" dirty="0"/>
              <a:t>·  Replacing the usage proxy with the PSDCI also yields positive but statistically insignificant coefficients in the short 2020–2023 panel. </a:t>
            </a:r>
          </a:p>
          <a:p>
            <a:r>
              <a:rPr lang="en-GB" dirty="0"/>
              <a:t>·  The most informative result emerges when institutional context and timing are taken into account. </a:t>
            </a:r>
          </a:p>
          <a:p>
            <a:r>
              <a:rPr lang="en-GB" dirty="0"/>
              <a:t>·  The interaction between lagged public-sector digitalisation and Government Effectiveness is significant, indicating that the digitalisation-growth relationship is heterogeneous rather than uniform. </a:t>
            </a:r>
          </a:p>
          <a:p>
            <a:r>
              <a:rPr lang="en-GB" dirty="0"/>
              <a:t>·  The effect is strongest at lower levels of government effectiveness and weakens as government effectiveness rises. </a:t>
            </a:r>
          </a:p>
          <a:p>
            <a:r>
              <a:rPr lang="en-GB" dirty="0"/>
              <a:t>·  Overall, public-sector digitalisation should be viewed not as an automatic short-run growth driver, but as a governance-conditioned and lagged reform channel.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A79D2D-4935-4380-817D-A33BA548A6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CFF764-AA8E-4D1F-8A23-B7B371A1E0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E589F85-2E29-49BE-A3EF-7C0FED2AC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3965929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8CEF3-3EE6-0944-8523-9F10D5276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Thank you for your attention </a:t>
            </a:r>
            <a:endParaRPr lang="en-LT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ADB69F-EBBC-7F49-A431-F4BEA1D32F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99529" y="3513478"/>
            <a:ext cx="2735447" cy="266699"/>
          </a:xfrm>
        </p:spPr>
        <p:txBody>
          <a:bodyPr/>
          <a:lstStyle/>
          <a:p>
            <a:pPr algn="l"/>
            <a:r>
              <a:rPr lang="en-GB" dirty="0"/>
              <a:t>Lesya Kolinets </a:t>
            </a:r>
          </a:p>
          <a:p>
            <a:r>
              <a:rPr lang="en-GB" dirty="0"/>
              <a:t>Justyna </a:t>
            </a:r>
            <a:r>
              <a:rPr lang="en-GB" dirty="0" err="1"/>
              <a:t>Sokołowska-Woźniak</a:t>
            </a:r>
            <a:endParaRPr lang="en-LT" dirty="0"/>
          </a:p>
          <a:p>
            <a:endParaRPr lang="en-LT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68669A-E029-654B-80A9-164ED566C1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54785" y="5869429"/>
            <a:ext cx="3762375" cy="874713"/>
          </a:xfrm>
        </p:spPr>
        <p:txBody>
          <a:bodyPr/>
          <a:lstStyle/>
          <a:p>
            <a:r>
              <a:rPr lang="en-GB" dirty="0"/>
              <a:t>lesya.kolinets@vilniustech.lt</a:t>
            </a:r>
            <a:endParaRPr lang="en-L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2D72C5-993B-4771-A0FF-250B6DE6D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4884" y="3321378"/>
            <a:ext cx="2218004" cy="21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150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3234E0A-1C50-4205-B5A3-B8B4ED82F3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952717" y="2344318"/>
            <a:ext cx="8286569" cy="3832642"/>
          </a:xfrm>
          <a:prstGeom prst="rect">
            <a:avLst/>
          </a:prstGeom>
        </p:spPr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The aim of this study is </a:t>
            </a:r>
            <a:r>
              <a:rPr lang="en-GB" dirty="0"/>
              <a:t>to investigate whether public-sector digitalisation is associated with real GDP per capita growth in the EU-27, and to test whether this association is heterogeneous across institutional contexts and delayed over time.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48C4D5-D77C-4A20-B61B-E24890E2AB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FA10B0-B177-447E-877E-79B5F89E90E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7575418-1367-4136-855B-CF71296DC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391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981200" y="1058418"/>
            <a:ext cx="82296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850" b="1" kern="0" spc="300" dirty="0">
                <a:solidFill>
                  <a:schemeClr val="accent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NOVELTY &amp; CONTRIBUTION</a:t>
            </a:r>
            <a:endParaRPr lang="en-US" sz="850" dirty="0">
              <a:solidFill>
                <a:schemeClr val="accent1"/>
              </a:solidFill>
            </a:endParaRPr>
          </a:p>
        </p:txBody>
      </p:sp>
      <p:sp>
        <p:nvSpPr>
          <p:cNvPr id="3" name="Text 1"/>
          <p:cNvSpPr/>
          <p:nvPr/>
        </p:nvSpPr>
        <p:spPr>
          <a:xfrm>
            <a:off x="1981200" y="1314450"/>
            <a:ext cx="822960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600" b="1" dirty="0">
                <a:solidFill>
                  <a:srgbClr val="1A2E4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 this study adds</a:t>
            </a:r>
            <a:endParaRPr lang="en-US" sz="2600" dirty="0"/>
          </a:p>
        </p:txBody>
      </p:sp>
      <p:sp>
        <p:nvSpPr>
          <p:cNvPr id="4" name="Shape 2"/>
          <p:cNvSpPr/>
          <p:nvPr/>
        </p:nvSpPr>
        <p:spPr>
          <a:xfrm>
            <a:off x="1981200" y="1972818"/>
            <a:ext cx="1280160" cy="36576"/>
          </a:xfrm>
          <a:prstGeom prst="rect">
            <a:avLst/>
          </a:prstGeom>
          <a:solidFill>
            <a:schemeClr val="accent1"/>
          </a:solidFill>
          <a:ln w="12700">
            <a:solidFill>
              <a:srgbClr val="2E9E8A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1981200" y="2183130"/>
            <a:ext cx="3977640" cy="146304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/>
          <a:effectLst>
            <a:outerShdw blurRad="76200" dist="25400" dir="2700000" algn="bl" rotWithShape="0">
              <a:srgbClr val="000000">
                <a:alpha val="10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2145792" y="2347722"/>
            <a:ext cx="457200" cy="384048"/>
          </a:xfrm>
          <a:prstGeom prst="roundRect">
            <a:avLst>
              <a:gd name="adj" fmla="val 14286"/>
            </a:avLst>
          </a:prstGeom>
          <a:solidFill>
            <a:srgbClr val="1A2E4A"/>
          </a:solidFill>
          <a:ln/>
        </p:spPr>
      </p:sp>
      <p:sp>
        <p:nvSpPr>
          <p:cNvPr id="7" name="Text 5"/>
          <p:cNvSpPr/>
          <p:nvPr/>
        </p:nvSpPr>
        <p:spPr>
          <a:xfrm>
            <a:off x="2145792" y="2347722"/>
            <a:ext cx="4572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01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2749296" y="2320290"/>
            <a:ext cx="3090672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50" dirty="0">
                <a:solidFill>
                  <a:srgbClr val="1A2E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Isolates public-sector digitalisation as a distinct growth channel — not broad ICT or DESI-type indices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6141720" y="2183130"/>
            <a:ext cx="3977640" cy="146304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/>
          <a:effectLst>
            <a:outerShdw blurRad="76200" dist="25400" dir="27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6306312" y="2347722"/>
            <a:ext cx="457200" cy="384048"/>
          </a:xfrm>
          <a:prstGeom prst="roundRect">
            <a:avLst>
              <a:gd name="adj" fmla="val 14286"/>
            </a:avLst>
          </a:prstGeom>
          <a:solidFill>
            <a:srgbClr val="1A2E4A"/>
          </a:solidFill>
          <a:ln/>
        </p:spPr>
      </p:sp>
      <p:sp>
        <p:nvSpPr>
          <p:cNvPr id="11" name="Text 9"/>
          <p:cNvSpPr/>
          <p:nvPr/>
        </p:nvSpPr>
        <p:spPr>
          <a:xfrm>
            <a:off x="6306312" y="2347722"/>
            <a:ext cx="4572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02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6909816" y="2320290"/>
            <a:ext cx="3090672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GB" sz="1050" dirty="0">
                <a:solidFill>
                  <a:srgbClr val="1A2E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Combines two measurement strategies: e-government use and digital government capacity (PSDCI</a:t>
            </a:r>
            <a:r>
              <a:rPr lang="en-US" sz="1050" dirty="0">
                <a:solidFill>
                  <a:srgbClr val="1A2E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)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1981200" y="3829050"/>
            <a:ext cx="3977640" cy="146304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/>
          <a:effectLst>
            <a:outerShdw blurRad="76200" dist="25400" dir="27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2145792" y="3993642"/>
            <a:ext cx="457200" cy="384048"/>
          </a:xfrm>
          <a:prstGeom prst="roundRect">
            <a:avLst>
              <a:gd name="adj" fmla="val 14286"/>
            </a:avLst>
          </a:prstGeom>
          <a:solidFill>
            <a:srgbClr val="1A2E4A"/>
          </a:solidFill>
          <a:ln/>
        </p:spPr>
      </p:sp>
      <p:sp>
        <p:nvSpPr>
          <p:cNvPr id="15" name="Text 13"/>
          <p:cNvSpPr/>
          <p:nvPr/>
        </p:nvSpPr>
        <p:spPr>
          <a:xfrm>
            <a:off x="2145792" y="3993642"/>
            <a:ext cx="4572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03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2749296" y="3966210"/>
            <a:ext cx="3090672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050" dirty="0">
                <a:solidFill>
                  <a:srgbClr val="1A2E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Shows the digitalisation–growth relationship is not automatic — it depends on institutional quality and timing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6141720" y="3829050"/>
            <a:ext cx="3977640" cy="146304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/>
          <a:effectLst>
            <a:outerShdw blurRad="76200" dist="25400" dir="2700000" algn="bl" rotWithShape="0">
              <a:srgbClr val="000000">
                <a:alpha val="10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6306312" y="3993642"/>
            <a:ext cx="457200" cy="384048"/>
          </a:xfrm>
          <a:prstGeom prst="roundRect">
            <a:avLst>
              <a:gd name="adj" fmla="val 14286"/>
            </a:avLst>
          </a:prstGeom>
          <a:solidFill>
            <a:srgbClr val="1A2E4A"/>
          </a:solidFill>
          <a:ln/>
        </p:spPr>
      </p:sp>
      <p:sp>
        <p:nvSpPr>
          <p:cNvPr id="19" name="Text 17"/>
          <p:cNvSpPr/>
          <p:nvPr/>
        </p:nvSpPr>
        <p:spPr>
          <a:xfrm>
            <a:off x="6306312" y="3993642"/>
            <a:ext cx="45720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04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6909816" y="3966210"/>
            <a:ext cx="3090672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GB" sz="1050" dirty="0">
                <a:solidFill>
                  <a:srgbClr val="1A2E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identification of a governance-conditioned lagged association rather than an average contemporaneous effect.</a:t>
            </a:r>
            <a:endParaRPr lang="en-US" sz="10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3B941E5-EB4B-4EB8-AE52-B636342BC6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014189" y="1681536"/>
            <a:ext cx="8286569" cy="3757757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dirty="0"/>
              <a:t>The growth rationale for public-sector digitalisation can be organised into three interrelated channels: 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b="1" i="1" dirty="0"/>
              <a:t>reductions in transaction costs and administrative burden </a:t>
            </a:r>
            <a:r>
              <a:rPr lang="en-GB" dirty="0"/>
              <a:t>(</a:t>
            </a:r>
            <a:r>
              <a:rPr lang="en-GB" dirty="0" err="1"/>
              <a:t>Baekgaard</a:t>
            </a:r>
            <a:r>
              <a:rPr lang="en-GB" dirty="0"/>
              <a:t> &amp; </a:t>
            </a:r>
            <a:r>
              <a:rPr lang="en-GB" dirty="0" err="1"/>
              <a:t>Tankink</a:t>
            </a:r>
            <a:r>
              <a:rPr lang="en-GB" dirty="0"/>
              <a:t>, 2022; Petersen et al., 2024</a:t>
            </a:r>
            <a:r>
              <a:rPr lang="en-GB" b="1" i="1" dirty="0"/>
              <a:t>; </a:t>
            </a:r>
            <a:r>
              <a:rPr lang="en-GB" dirty="0" err="1"/>
              <a:t>Kochanova</a:t>
            </a:r>
            <a:r>
              <a:rPr lang="en-GB" dirty="0"/>
              <a:t> et al., 2020; </a:t>
            </a:r>
            <a:r>
              <a:rPr lang="en-GB" dirty="0" err="1"/>
              <a:t>Frățilă</a:t>
            </a:r>
            <a:r>
              <a:rPr lang="en-GB" dirty="0"/>
              <a:t> et al., 2023).</a:t>
            </a:r>
            <a:endParaRPr lang="en-GB" b="1" i="1" dirty="0"/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b="1" i="1" dirty="0"/>
              <a:t> improvements in governance and transparency (</a:t>
            </a:r>
            <a:r>
              <a:rPr lang="en-GB" dirty="0" err="1"/>
              <a:t>Santiso</a:t>
            </a:r>
            <a:r>
              <a:rPr lang="en-GB" dirty="0"/>
              <a:t>, 2022</a:t>
            </a:r>
            <a:r>
              <a:rPr lang="en-GB" b="1" i="1" dirty="0"/>
              <a:t>; </a:t>
            </a:r>
            <a:r>
              <a:rPr lang="en-GB" dirty="0"/>
              <a:t>Cifuentes-</a:t>
            </a:r>
            <a:r>
              <a:rPr lang="en-GB" dirty="0" err="1"/>
              <a:t>Faura</a:t>
            </a:r>
            <a:r>
              <a:rPr lang="en-GB" dirty="0"/>
              <a:t>, 2022; </a:t>
            </a:r>
            <a:r>
              <a:rPr lang="en-GB" dirty="0" err="1"/>
              <a:t>Seiam</a:t>
            </a:r>
            <a:r>
              <a:rPr lang="en-GB" dirty="0"/>
              <a:t> &amp; Salman, 2024; Zou et al., 2023).</a:t>
            </a:r>
            <a:endParaRPr lang="en-GB" b="1" i="1" dirty="0"/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en-GB" b="1" i="1" dirty="0"/>
              <a:t>institutional conditions that shape whether digital reforms translate into productivity gains </a:t>
            </a:r>
            <a:r>
              <a:rPr lang="en-GB" dirty="0"/>
              <a:t>(Ding et al., 2025; European Central Bank, 2022).  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B943FE-09A2-45D0-9263-7CB2BD7B6F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49A6F0-EA75-432C-872F-8DEF378F3F5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B63CE77-E517-46B9-9D50-7F2DCB3A0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>
                <a:solidFill>
                  <a:srgbClr val="1A2E4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Theoretical Framework &amp; Hypotheses</a:t>
            </a:r>
            <a:br>
              <a:rPr lang="en-US" sz="3600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2774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072640" y="1863090"/>
            <a:ext cx="4023360" cy="1737360"/>
          </a:xfrm>
          <a:prstGeom prst="roundRect">
            <a:avLst>
              <a:gd name="adj" fmla="val 4211"/>
            </a:avLst>
          </a:prstGeom>
          <a:solidFill>
            <a:srgbClr val="FFFFFF">
              <a:alpha val="94000"/>
            </a:srgbClr>
          </a:solidFill>
          <a:ln w="6350">
            <a:solidFill>
              <a:srgbClr val="FFFFFF">
                <a:alpha val="25000"/>
              </a:srgbClr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2237232" y="2027682"/>
            <a:ext cx="475488" cy="475488"/>
          </a:xfrm>
          <a:prstGeom prst="ellipse">
            <a:avLst/>
          </a:prstGeom>
          <a:solidFill>
            <a:srgbClr val="1A2E4A"/>
          </a:solidFill>
          <a:ln w="6350">
            <a:solidFill>
              <a:srgbClr val="FFFFFF">
                <a:alpha val="40000"/>
              </a:srgbClr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237232" y="2027682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H1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2840736" y="2027682"/>
            <a:ext cx="3090672" cy="1408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dirty="0">
                <a:solidFill>
                  <a:srgbClr val="1A2E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Public-sector digitalisation is positively associated with real GDP per capita growth in EU Member States.</a:t>
            </a: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6507480" y="1863090"/>
            <a:ext cx="4023360" cy="1737360"/>
          </a:xfrm>
          <a:prstGeom prst="roundRect">
            <a:avLst>
              <a:gd name="adj" fmla="val 4211"/>
            </a:avLst>
          </a:prstGeom>
          <a:solidFill>
            <a:srgbClr val="FFFFFF">
              <a:alpha val="94000"/>
            </a:srgbClr>
          </a:solidFill>
          <a:ln w="6350">
            <a:solidFill>
              <a:srgbClr val="FFFFFF">
                <a:alpha val="25000"/>
              </a:srgbClr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6672072" y="2027682"/>
            <a:ext cx="475488" cy="475488"/>
          </a:xfrm>
          <a:prstGeom prst="ellipse">
            <a:avLst/>
          </a:prstGeom>
          <a:solidFill>
            <a:srgbClr val="1A2E4A"/>
          </a:solidFill>
          <a:ln w="6350">
            <a:solidFill>
              <a:srgbClr val="FFFFFF">
                <a:alpha val="40000"/>
              </a:srgbClr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672072" y="2027682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H2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7275576" y="2027682"/>
            <a:ext cx="3090672" cy="1408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dirty="0">
                <a:solidFill>
                  <a:srgbClr val="1A2E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association between public-sector digitalisation and growth is more likely to emerge with a short delay than contemporaneously.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2072640" y="3920490"/>
            <a:ext cx="4023360" cy="1737360"/>
          </a:xfrm>
          <a:prstGeom prst="roundRect">
            <a:avLst>
              <a:gd name="adj" fmla="val 4211"/>
            </a:avLst>
          </a:prstGeom>
          <a:solidFill>
            <a:srgbClr val="FFFFFF">
              <a:alpha val="94000"/>
            </a:srgbClr>
          </a:solidFill>
          <a:ln w="6350">
            <a:solidFill>
              <a:srgbClr val="FFFFFF">
                <a:alpha val="25000"/>
              </a:srgbClr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2237232" y="4085082"/>
            <a:ext cx="475488" cy="475488"/>
          </a:xfrm>
          <a:prstGeom prst="ellipse">
            <a:avLst/>
          </a:prstGeom>
          <a:solidFill>
            <a:srgbClr val="1A2E4A"/>
          </a:solidFill>
          <a:ln w="6350">
            <a:solidFill>
              <a:srgbClr val="FFFFFF">
                <a:alpha val="40000"/>
              </a:srgbClr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2237232" y="4085082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H3</a:t>
            </a:r>
            <a:endParaRPr lang="en-US" sz="1200" dirty="0"/>
          </a:p>
        </p:txBody>
      </p:sp>
      <p:sp>
        <p:nvSpPr>
          <p:cNvPr id="13" name="Text 11"/>
          <p:cNvSpPr/>
          <p:nvPr/>
        </p:nvSpPr>
        <p:spPr>
          <a:xfrm>
            <a:off x="2840736" y="4085082"/>
            <a:ext cx="3090672" cy="1408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dirty="0">
                <a:solidFill>
                  <a:srgbClr val="1A2E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growth association of public-sector digitalisation depends on institutional capacity: government effectiveness moderates the digitalisation–growth relationship.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6507480" y="3920490"/>
            <a:ext cx="4023360" cy="1737360"/>
          </a:xfrm>
          <a:prstGeom prst="roundRect">
            <a:avLst>
              <a:gd name="adj" fmla="val 4211"/>
            </a:avLst>
          </a:prstGeom>
          <a:solidFill>
            <a:srgbClr val="FFFFFF">
              <a:alpha val="94000"/>
            </a:srgbClr>
          </a:solidFill>
          <a:ln w="6350">
            <a:solidFill>
              <a:srgbClr val="FFFFFF">
                <a:alpha val="25000"/>
              </a:srgbClr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672072" y="4085082"/>
            <a:ext cx="475488" cy="475488"/>
          </a:xfrm>
          <a:prstGeom prst="ellipse">
            <a:avLst/>
          </a:prstGeom>
          <a:solidFill>
            <a:srgbClr val="1A2E4A"/>
          </a:solidFill>
          <a:ln w="6350">
            <a:solidFill>
              <a:srgbClr val="FFFFFF">
                <a:alpha val="40000"/>
              </a:srgbClr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672072" y="4085082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H4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7275576" y="4085082"/>
            <a:ext cx="3090672" cy="14081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100" dirty="0">
                <a:solidFill>
                  <a:srgbClr val="1A2E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quality- and maturity-based measure of public-sector digitalisation (PSDCI) exhibits a stronger growth association than a usage-based proxy.</a:t>
            </a:r>
            <a:endParaRPr lang="en-US" sz="1100" dirty="0"/>
          </a:p>
        </p:txBody>
      </p:sp>
      <p:sp>
        <p:nvSpPr>
          <p:cNvPr id="18" name="Title 4">
            <a:extLst>
              <a:ext uri="{FF2B5EF4-FFF2-40B4-BE49-F238E27FC236}">
                <a16:creationId xmlns:a16="http://schemas.microsoft.com/office/drawing/2014/main" id="{03DF8EB0-D821-4154-A06F-B762D9029D04}"/>
              </a:ext>
            </a:extLst>
          </p:cNvPr>
          <p:cNvSpPr txBox="1">
            <a:spLocks/>
          </p:cNvSpPr>
          <p:nvPr/>
        </p:nvSpPr>
        <p:spPr>
          <a:xfrm>
            <a:off x="2183237" y="537369"/>
            <a:ext cx="8086635" cy="1325563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Four Hypotheses Tested</a:t>
            </a:r>
          </a:p>
          <a:p>
            <a:br>
              <a:rPr lang="en-US" sz="3600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75D405B-6845-4012-BFB5-4CC816635327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527801950"/>
              </p:ext>
            </p:extLst>
          </p:nvPr>
        </p:nvGraphicFramePr>
        <p:xfrm>
          <a:off x="2691972" y="1175657"/>
          <a:ext cx="6662058" cy="55267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6143">
                  <a:extLst>
                    <a:ext uri="{9D8B030D-6E8A-4147-A177-3AD203B41FA5}">
                      <a16:colId xmlns:a16="http://schemas.microsoft.com/office/drawing/2014/main" val="1537686248"/>
                    </a:ext>
                  </a:extLst>
                </a:gridCol>
                <a:gridCol w="1353206">
                  <a:extLst>
                    <a:ext uri="{9D8B030D-6E8A-4147-A177-3AD203B41FA5}">
                      <a16:colId xmlns:a16="http://schemas.microsoft.com/office/drawing/2014/main" val="325401859"/>
                    </a:ext>
                  </a:extLst>
                </a:gridCol>
                <a:gridCol w="2199906">
                  <a:extLst>
                    <a:ext uri="{9D8B030D-6E8A-4147-A177-3AD203B41FA5}">
                      <a16:colId xmlns:a16="http://schemas.microsoft.com/office/drawing/2014/main" val="2362988603"/>
                    </a:ext>
                  </a:extLst>
                </a:gridCol>
                <a:gridCol w="1682803">
                  <a:extLst>
                    <a:ext uri="{9D8B030D-6E8A-4147-A177-3AD203B41FA5}">
                      <a16:colId xmlns:a16="http://schemas.microsoft.com/office/drawing/2014/main" val="78886151"/>
                    </a:ext>
                  </a:extLst>
                </a:gridCol>
              </a:tblGrid>
              <a:tr h="1360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Variable name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Code / symbol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Definition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Source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extLst>
                  <a:ext uri="{0D108BD9-81ED-4DB2-BD59-A6C34878D82A}">
                    <a16:rowId xmlns:a16="http://schemas.microsoft.com/office/drawing/2014/main" val="2103463309"/>
                  </a:ext>
                </a:extLst>
              </a:tr>
              <a:tr h="4222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Real GDP per capita growth</a:t>
                      </a:r>
                      <a:endParaRPr lang="en-GB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Growth_it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Annual growth of real GDP per capita, calculated as Δln(GDPpc_real_it).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Constructed from Eurostat SDG_08_10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extLst>
                  <a:ext uri="{0D108BD9-81ED-4DB2-BD59-A6C34878D82A}">
                    <a16:rowId xmlns:a16="http://schemas.microsoft.com/office/drawing/2014/main" val="2641083544"/>
                  </a:ext>
                </a:extLst>
              </a:tr>
              <a:tr h="4222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Public-sector digitalisation proxy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PSD_it / psd_proxy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Share of individuals using the internet to interact with public authorities.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Eurostat, isoc_r_gov_i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extLst>
                  <a:ext uri="{0D108BD9-81ED-4DB2-BD59-A6C34878D82A}">
                    <a16:rowId xmlns:a16="http://schemas.microsoft.com/office/drawing/2014/main" val="2948211632"/>
                  </a:ext>
                </a:extLst>
              </a:tr>
              <a:tr h="39243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Household internet access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Internet_it / internet_access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Share of households with internet access.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Eurostat, isoc_ci_in_h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extLst>
                  <a:ext uri="{0D108BD9-81ED-4DB2-BD59-A6C34878D82A}">
                    <a16:rowId xmlns:a16="http://schemas.microsoft.com/office/drawing/2014/main" val="2972196055"/>
                  </a:ext>
                </a:extLst>
              </a:tr>
              <a:tr h="279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ICT specialists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ICT_it / ict_spec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Employed ICT specialists as a share of total employment.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Eurostat, isoc_sks_itspt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extLst>
                  <a:ext uri="{0D108BD9-81ED-4DB2-BD59-A6C34878D82A}">
                    <a16:rowId xmlns:a16="http://schemas.microsoft.com/office/drawing/2014/main" val="2632908635"/>
                  </a:ext>
                </a:extLst>
              </a:tr>
              <a:tr h="5653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Government effectiveness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GE_it / wgi_ge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WGI Estimate for Government Effectiveness.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Worldwide Governance Indicators, GE.EST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extLst>
                  <a:ext uri="{0D108BD9-81ED-4DB2-BD59-A6C34878D82A}">
                    <a16:rowId xmlns:a16="http://schemas.microsoft.com/office/drawing/2014/main" val="3901551372"/>
                  </a:ext>
                </a:extLst>
              </a:tr>
              <a:tr h="5653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Rule of law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RL_it / wgi_rl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WGI Estimate for Rule of Law.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Worldwide Governance Indicators, RL.EST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extLst>
                  <a:ext uri="{0D108BD9-81ED-4DB2-BD59-A6C34878D82A}">
                    <a16:rowId xmlns:a16="http://schemas.microsoft.com/office/drawing/2014/main" val="701322704"/>
                  </a:ext>
                </a:extLst>
              </a:tr>
              <a:tr h="5653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Control of corruption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CC_it / wgi_cc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WGI Estimate for Control of Corruption.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Worldwide Governance Indicators, CC.EST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extLst>
                  <a:ext uri="{0D108BD9-81ED-4DB2-BD59-A6C34878D82A}">
                    <a16:rowId xmlns:a16="http://schemas.microsoft.com/office/drawing/2014/main" val="4094325915"/>
                  </a:ext>
                </a:extLst>
              </a:tr>
              <a:tr h="5653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Regulatory quality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RQ_it / wgi_rq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WGI Estimate for Regulatory Quality.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Worldwide Governance Indicators, RQ.EST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extLst>
                  <a:ext uri="{0D108BD9-81ED-4DB2-BD59-A6C34878D82A}">
                    <a16:rowId xmlns:a16="http://schemas.microsoft.com/office/drawing/2014/main" val="1959914251"/>
                  </a:ext>
                </a:extLst>
              </a:tr>
              <a:tr h="27914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Investment intensity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Inv_it / gfcf_gdp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Gross fixed capital formation as a percentage of GDP.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Eurostat, tec00011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extLst>
                  <a:ext uri="{0D108BD9-81ED-4DB2-BD59-A6C34878D82A}">
                    <a16:rowId xmlns:a16="http://schemas.microsoft.com/office/drawing/2014/main" val="1238326045"/>
                  </a:ext>
                </a:extLst>
              </a:tr>
              <a:tr h="6584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PSDCI legacy, equal-weighted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PSDCI^EQ_it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Composite Public-Sector Digital Capacity Index based on legacy eGovernment Benchmark dimensions.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Constructed from eGovernment Benchmark legacy indicators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extLst>
                  <a:ext uri="{0D108BD9-81ED-4DB2-BD59-A6C34878D82A}">
                    <a16:rowId xmlns:a16="http://schemas.microsoft.com/office/drawing/2014/main" val="3139459872"/>
                  </a:ext>
                </a:extLst>
              </a:tr>
              <a:tr h="6584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PSDCI legacy, PCA-weighted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PSDCI^PCA_it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Alternative Public-Sector Digital Capacity Index based on PCA-derived weights.</a:t>
                      </a:r>
                      <a:endParaRPr lang="en-GB" sz="9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Constructed from eGovernment Benchmark legacy indicators</a:t>
                      </a:r>
                      <a:endParaRPr lang="en-GB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880" marR="36880" marT="0" marB="0" anchor="ctr"/>
                </a:tc>
                <a:extLst>
                  <a:ext uri="{0D108BD9-81ED-4DB2-BD59-A6C34878D82A}">
                    <a16:rowId xmlns:a16="http://schemas.microsoft.com/office/drawing/2014/main" val="1803512353"/>
                  </a:ext>
                </a:extLst>
              </a:tr>
            </a:tbl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433807-5269-4F31-983B-005CF66A1B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9BB5D7-FDA6-42FC-856A-1E69F44DAD9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8E666A7-AECE-4F69-BAD5-EDD55AEBE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sources and variables</a:t>
            </a:r>
            <a:br>
              <a:rPr lang="en-GB" dirty="0"/>
            </a:br>
            <a:r>
              <a:rPr lang="en-GB" sz="1400" dirty="0" err="1"/>
              <a:t>Variables</a:t>
            </a:r>
            <a:r>
              <a:rPr lang="en-GB" sz="1400" dirty="0"/>
              <a:t> used in the empirical analysis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5742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954AFBF-E990-4B0A-9CC0-F0936821CF1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952716" y="1852540"/>
            <a:ext cx="8286569" cy="383264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To examine whether the growth association of public-sector digitalisation materialises with a delay and depends on institutional quality, the analysis extends the baseline two-way fixed effects framework by introducing lagged digitalisation terms and an interaction with government effectiveness</a:t>
            </a:r>
            <a:endParaRPr lang="uk-UA" dirty="0"/>
          </a:p>
          <a:p>
            <a:pPr>
              <a:lnSpc>
                <a:spcPct val="100000"/>
              </a:lnSpc>
            </a:pPr>
            <a:endParaRPr lang="uk-UA" dirty="0"/>
          </a:p>
          <a:p>
            <a:pPr>
              <a:lnSpc>
                <a:spcPct val="100000"/>
              </a:lnSpc>
            </a:pPr>
            <a:endParaRPr lang="uk-UA" dirty="0"/>
          </a:p>
          <a:p>
            <a:pPr>
              <a:lnSpc>
                <a:spcPct val="100000"/>
              </a:lnSpc>
            </a:pPr>
            <a:endParaRPr lang="uk-UA" dirty="0"/>
          </a:p>
          <a:p>
            <a:pPr>
              <a:lnSpc>
                <a:spcPct val="100000"/>
              </a:lnSpc>
            </a:pPr>
            <a:r>
              <a:rPr lang="en-GB" sz="1400" dirty="0"/>
              <a:t>where </a:t>
            </a:r>
            <a:r>
              <a:rPr lang="en-GB" sz="1400" dirty="0" err="1"/>
              <a:t>i</a:t>
            </a:r>
            <a:r>
              <a:rPr lang="en-GB" sz="1400" dirty="0"/>
              <a:t> indexes EU Member States and t denotes the year. The lag parameter k ∈ {1, 2}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30F4AB-B0DF-4B76-BEB3-4384EF1313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4A01A1-B888-4FCF-AE24-8C49CF2615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EA88BA2-90E4-47C6-8F40-600327C16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28AA5B4D-4952-4F89-B381-15F95B2CEF8A}"/>
                  </a:ext>
                </a:extLst>
              </p:cNvPr>
              <p:cNvSpPr/>
              <p:nvPr/>
            </p:nvSpPr>
            <p:spPr>
              <a:xfrm>
                <a:off x="2011937" y="3714338"/>
                <a:ext cx="8487015" cy="9106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Growth</m:t>
                      </m:r>
                      <m:r>
                        <m:rPr>
                          <m:lit/>
                        </m:rPr>
                        <a:rPr lang="en-GB">
                          <a:latin typeface="Cambria Math" panose="02040503050406030204" pitchFamily="18" charset="0"/>
                        </a:rPr>
                        <m:t>_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it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 = 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α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 + 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β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PSD</m:t>
                      </m:r>
                      <m:r>
                        <m:rPr>
                          <m:lit/>
                        </m:rPr>
                        <a:rPr lang="en-GB">
                          <a:latin typeface="Cambria Math" panose="02040503050406030204" pitchFamily="18" charset="0"/>
                        </a:rPr>
                        <m:t>_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t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 + 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θ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 (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PSD</m:t>
                      </m:r>
                      <m:r>
                        <m:rPr>
                          <m:lit/>
                        </m:rPr>
                        <a:rPr lang="en-GB">
                          <a:latin typeface="Cambria Math" panose="02040503050406030204" pitchFamily="18" charset="0"/>
                        </a:rPr>
                        <m:t>_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,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t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 × 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GE</m:t>
                      </m:r>
                      <m:r>
                        <m:rPr>
                          <m:lit/>
                        </m:rPr>
                        <a:rPr lang="en-GB">
                          <a:latin typeface="Cambria Math" panose="02040503050406030204" pitchFamily="18" charset="0"/>
                        </a:rPr>
                        <m:t>_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it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) + 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δ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GE</m:t>
                      </m:r>
                      <m:r>
                        <m:rPr>
                          <m:lit/>
                        </m:rPr>
                        <a:rPr lang="en-GB">
                          <a:latin typeface="Cambria Math" panose="02040503050406030204" pitchFamily="18" charset="0"/>
                        </a:rPr>
                        <m:t>_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it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 + 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γ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′ 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X</m:t>
                      </m:r>
                      <m:r>
                        <m:rPr>
                          <m:lit/>
                        </m:rPr>
                        <a:rPr lang="en-GB">
                          <a:latin typeface="Cambria Math" panose="02040503050406030204" pitchFamily="18" charset="0"/>
                        </a:rPr>
                        <m:t>_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it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 + 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μ</m:t>
                      </m:r>
                      <m:r>
                        <m:rPr>
                          <m:lit/>
                        </m:rPr>
                        <a:rPr lang="en-GB">
                          <a:latin typeface="Cambria Math" panose="02040503050406030204" pitchFamily="18" charset="0"/>
                        </a:rPr>
                        <m:t>_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i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 + 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τ</m:t>
                      </m:r>
                      <m:r>
                        <m:rPr>
                          <m:lit/>
                        </m:rPr>
                        <a:rPr lang="en-GB">
                          <a:latin typeface="Cambria Math" panose="02040503050406030204" pitchFamily="18" charset="0"/>
                        </a:rPr>
                        <m:t>_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t</m:t>
                      </m:r>
                      <m:r>
                        <a:rPr lang="en-GB">
                          <a:latin typeface="Cambria Math" panose="02040503050406030204" pitchFamily="18" charset="0"/>
                        </a:rPr>
                        <m:t> + 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ε</m:t>
                      </m:r>
                      <m:r>
                        <m:rPr>
                          <m:lit/>
                        </m:rPr>
                        <a:rPr lang="en-GB">
                          <a:latin typeface="Cambria Math" panose="02040503050406030204" pitchFamily="18" charset="0"/>
                        </a:rPr>
                        <m:t>_</m:t>
                      </m:r>
                      <m:r>
                        <m:rPr>
                          <m:sty m:val="p"/>
                        </m:rPr>
                        <a:rPr lang="en-GB">
                          <a:latin typeface="Cambria Math" panose="02040503050406030204" pitchFamily="18" charset="0"/>
                        </a:rPr>
                        <m:t>it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28AA5B4D-4952-4F89-B381-15F95B2CEF8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11937" y="3714338"/>
                <a:ext cx="8487015" cy="910634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3583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94DF200-3610-41B1-B237-57F3E4FF5F2E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852748" y="1674540"/>
            <a:ext cx="8286569" cy="3832642"/>
          </a:xfrm>
        </p:spPr>
        <p:txBody>
          <a:bodyPr>
            <a:normAutofit fontScale="77500" lnSpcReduction="20000"/>
          </a:bodyPr>
          <a:lstStyle/>
          <a:p>
            <a:r>
              <a:rPr lang="en-GB" b="1" dirty="0"/>
              <a:t>1. Additional controls</a:t>
            </a:r>
            <a:r>
              <a:rPr lang="en-GB" dirty="0"/>
              <a:t> ICT specialists, digital skills, investment intensity, governance indicators.</a:t>
            </a:r>
          </a:p>
          <a:p>
            <a:r>
              <a:rPr lang="en-GB" b="1" dirty="0"/>
              <a:t>2. Lagged specifications</a:t>
            </a:r>
            <a:r>
              <a:rPr lang="en-GB" dirty="0"/>
              <a:t> PSD proxy lagged by 1–2 years — digital reforms exhibit delayed rather than instant macroeconomic effects.</a:t>
            </a:r>
          </a:p>
          <a:p>
            <a:r>
              <a:rPr lang="en-GB" b="1" dirty="0"/>
              <a:t>3. Alternative digitalisation measure</a:t>
            </a:r>
            <a:r>
              <a:rPr lang="en-GB" dirty="0"/>
              <a:t> PSDCI (eGovernment Benchmark) — supply-side maturity vs. demand-side usage proxy.</a:t>
            </a:r>
          </a:p>
          <a:p>
            <a:r>
              <a:rPr lang="en-GB" b="1" dirty="0"/>
              <a:t>4. Cross-sectional dependence</a:t>
            </a:r>
            <a:r>
              <a:rPr lang="en-GB" dirty="0"/>
              <a:t> Driscoll–</a:t>
            </a:r>
            <a:r>
              <a:rPr lang="en-GB" dirty="0" err="1"/>
              <a:t>Kraay</a:t>
            </a:r>
            <a:r>
              <a:rPr lang="en-GB" dirty="0"/>
              <a:t> standard errors — robust to common shocks across EU Member States.</a:t>
            </a:r>
          </a:p>
          <a:p>
            <a:r>
              <a:rPr lang="en-GB" b="1" dirty="0"/>
              <a:t>5. Placebo &amp; lead tests</a:t>
            </a:r>
            <a:r>
              <a:rPr lang="en-GB" dirty="0"/>
              <a:t> Verify temporal ordering; rule out spurious common trends.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BAE6C1-B43C-4504-B80D-FF4CEDF7F1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A97939-4930-41AB-83D4-F4B1686C426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9BE6E0C-C3D7-4A5A-A1F2-6FEC4A5A68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Robustness strategy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2883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25E022D-862A-4BDF-940A-F8C8F9D6AA4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952717" y="1014292"/>
            <a:ext cx="8286569" cy="548773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en-GB" dirty="0"/>
              <a:t>Table 2 presents two-way fixed-effects (TWFE) estimates for the EU-27 over 2015–2024, using annual real GDP per capita growth (</a:t>
            </a:r>
            <a:r>
              <a:rPr lang="en-GB" dirty="0" err="1"/>
              <a:t>Δln</a:t>
            </a:r>
            <a:r>
              <a:rPr lang="en-GB" dirty="0"/>
              <a:t> </a:t>
            </a:r>
            <a:r>
              <a:rPr lang="en-GB" dirty="0" err="1"/>
              <a:t>GDPpc</a:t>
            </a:r>
            <a:r>
              <a:rPr lang="en-GB" dirty="0"/>
              <a:t>) as the dependent variable. </a:t>
            </a:r>
            <a:endParaRPr lang="uk-UA" dirty="0"/>
          </a:p>
          <a:p>
            <a:pPr>
              <a:lnSpc>
                <a:spcPct val="100000"/>
              </a:lnSpc>
            </a:pPr>
            <a:endParaRPr lang="uk-UA" dirty="0"/>
          </a:p>
          <a:p>
            <a:pPr>
              <a:lnSpc>
                <a:spcPct val="100000"/>
              </a:lnSpc>
            </a:pPr>
            <a:endParaRPr lang="uk-UA" dirty="0"/>
          </a:p>
          <a:p>
            <a:pPr>
              <a:lnSpc>
                <a:spcPct val="100000"/>
              </a:lnSpc>
            </a:pPr>
            <a:endParaRPr lang="uk-UA" dirty="0"/>
          </a:p>
          <a:p>
            <a:pPr>
              <a:lnSpc>
                <a:spcPct val="100000"/>
              </a:lnSpc>
            </a:pPr>
            <a:endParaRPr lang="uk-UA" dirty="0"/>
          </a:p>
          <a:p>
            <a:pPr>
              <a:lnSpc>
                <a:spcPct val="100000"/>
              </a:lnSpc>
            </a:pPr>
            <a:endParaRPr lang="uk-UA" dirty="0"/>
          </a:p>
          <a:p>
            <a:pPr>
              <a:lnSpc>
                <a:spcPct val="100000"/>
              </a:lnSpc>
            </a:pPr>
            <a:endParaRPr lang="uk-UA" dirty="0"/>
          </a:p>
          <a:p>
            <a:pPr>
              <a:lnSpc>
                <a:spcPct val="100000"/>
              </a:lnSpc>
            </a:pPr>
            <a:endParaRPr lang="uk-UA" dirty="0"/>
          </a:p>
          <a:p>
            <a:pPr>
              <a:lnSpc>
                <a:spcPct val="100000"/>
              </a:lnSpc>
            </a:pPr>
            <a:endParaRPr lang="uk-UA" dirty="0"/>
          </a:p>
          <a:p>
            <a:pPr>
              <a:lnSpc>
                <a:spcPct val="100000"/>
              </a:lnSpc>
            </a:pPr>
            <a:endParaRPr lang="uk-UA" dirty="0"/>
          </a:p>
          <a:p>
            <a:pPr>
              <a:lnSpc>
                <a:spcPct val="100000"/>
              </a:lnSpc>
            </a:pPr>
            <a:r>
              <a:rPr lang="uk-UA" dirty="0"/>
              <a:t>T</a:t>
            </a:r>
            <a:r>
              <a:rPr lang="en-GB" dirty="0"/>
              <a:t>h</a:t>
            </a:r>
            <a:r>
              <a:rPr lang="uk-UA" dirty="0"/>
              <a:t>e</a:t>
            </a:r>
            <a:r>
              <a:rPr lang="en-GB" dirty="0"/>
              <a:t> usage-based public-sector digitalisation proxy is not statistically associated with real GDP per capita growth in the baseline TWFE models. This motivates the examination of alternative measurement and institutional-conditioning specifications in the following tables.</a:t>
            </a:r>
          </a:p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6916CC-5249-4EFD-9CCE-02D17A27246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E2D8DF-DE32-464E-9989-6F5185E6D48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B1EF689-5710-4B67-954C-E95115FF6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2716" y="355974"/>
            <a:ext cx="8086635" cy="581479"/>
          </a:xfrm>
        </p:spPr>
        <p:txBody>
          <a:bodyPr/>
          <a:lstStyle/>
          <a:p>
            <a:r>
              <a:rPr lang="en-GB" b="1" dirty="0"/>
              <a:t>Results </a:t>
            </a:r>
            <a:endParaRPr lang="en-GB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7258A1C-524C-4263-961C-913A5D201A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226533"/>
              </p:ext>
            </p:extLst>
          </p:nvPr>
        </p:nvGraphicFramePr>
        <p:xfrm>
          <a:off x="2661236" y="1940883"/>
          <a:ext cx="6245648" cy="32326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54280">
                  <a:extLst>
                    <a:ext uri="{9D8B030D-6E8A-4147-A177-3AD203B41FA5}">
                      <a16:colId xmlns:a16="http://schemas.microsoft.com/office/drawing/2014/main" val="2913027446"/>
                    </a:ext>
                  </a:extLst>
                </a:gridCol>
                <a:gridCol w="897842">
                  <a:extLst>
                    <a:ext uri="{9D8B030D-6E8A-4147-A177-3AD203B41FA5}">
                      <a16:colId xmlns:a16="http://schemas.microsoft.com/office/drawing/2014/main" val="1963363712"/>
                    </a:ext>
                  </a:extLst>
                </a:gridCol>
                <a:gridCol w="897842">
                  <a:extLst>
                    <a:ext uri="{9D8B030D-6E8A-4147-A177-3AD203B41FA5}">
                      <a16:colId xmlns:a16="http://schemas.microsoft.com/office/drawing/2014/main" val="2815181810"/>
                    </a:ext>
                  </a:extLst>
                </a:gridCol>
                <a:gridCol w="897842">
                  <a:extLst>
                    <a:ext uri="{9D8B030D-6E8A-4147-A177-3AD203B41FA5}">
                      <a16:colId xmlns:a16="http://schemas.microsoft.com/office/drawing/2014/main" val="2340651420"/>
                    </a:ext>
                  </a:extLst>
                </a:gridCol>
                <a:gridCol w="897842">
                  <a:extLst>
                    <a:ext uri="{9D8B030D-6E8A-4147-A177-3AD203B41FA5}">
                      <a16:colId xmlns:a16="http://schemas.microsoft.com/office/drawing/2014/main" val="3989011634"/>
                    </a:ext>
                  </a:extLst>
                </a:gridCol>
              </a:tblGrid>
              <a:tr h="2257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Variables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(1)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(2)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(3)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(4)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09861651"/>
                  </a:ext>
                </a:extLst>
              </a:tr>
              <a:tr h="701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Public-sector digitalisation (PSD proxy)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0.000111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(0.000266)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0.000099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(0.000278)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0.000112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(0.000272)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86476548"/>
                  </a:ext>
                </a:extLst>
              </a:tr>
              <a:tr h="7012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Public-sector digitalisation (PSD proxy, t−1)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0.000074</a:t>
                      </a:r>
                      <a:br>
                        <a:rPr lang="en-US" sz="1200">
                          <a:effectLst/>
                        </a:rPr>
                      </a:br>
                      <a:r>
                        <a:rPr lang="en-US" sz="1200">
                          <a:effectLst/>
                        </a:rPr>
                        <a:t>(0.000292)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98814765"/>
                  </a:ext>
                </a:extLst>
              </a:tr>
              <a:tr h="4635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Households with internet access (%)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86169142"/>
                  </a:ext>
                </a:extLst>
              </a:tr>
              <a:tr h="46351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ICT specialists (% of employment)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Included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15251229"/>
                  </a:ext>
                </a:extLst>
              </a:tr>
              <a:tr h="2257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Country fixed effects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06006442"/>
                  </a:ext>
                </a:extLst>
              </a:tr>
              <a:tr h="2257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Year fixed effects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Yes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92679826"/>
                  </a:ext>
                </a:extLst>
              </a:tr>
              <a:tr h="2257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Observations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242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242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242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491969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86843035"/>
      </p:ext>
    </p:extLst>
  </p:cSld>
  <p:clrMapOvr>
    <a:masterClrMapping/>
  </p:clrMapOvr>
</p:sld>
</file>

<file path=ppt/theme/theme1.xml><?xml version="1.0" encoding="utf-8"?>
<a:theme xmlns:a="http://schemas.openxmlformats.org/drawingml/2006/main" name="Vilnius_Tech_mėlynas_LT">
  <a:themeElements>
    <a:clrScheme name="Vilnius Tech Spalvo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B4DC7"/>
      </a:accent1>
      <a:accent2>
        <a:srgbClr val="F68B28"/>
      </a:accent2>
      <a:accent3>
        <a:srgbClr val="BDCCD3"/>
      </a:accent3>
      <a:accent4>
        <a:srgbClr val="FEBF3E"/>
      </a:accent4>
      <a:accent5>
        <a:srgbClr val="3EB8D8"/>
      </a:accent5>
      <a:accent6>
        <a:srgbClr val="00DDA5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6" id="{4E478A8E-C8EB-9641-BBCA-383E0A5E1016}" vid="{EFA12EE6-8A48-FF4F-9AF2-20C17A8BF38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VILNIUS TECH_standard_4 3</Template>
  <TotalTime>0</TotalTime>
  <Words>1797</Words>
  <Application>Microsoft Office PowerPoint</Application>
  <PresentationFormat>Widescreen</PresentationFormat>
  <Paragraphs>312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Cambria</vt:lpstr>
      <vt:lpstr>Cambria Math</vt:lpstr>
      <vt:lpstr>Times New Roman</vt:lpstr>
      <vt:lpstr>Wingdings</vt:lpstr>
      <vt:lpstr>Vilnius_Tech_mėlynas_LT</vt:lpstr>
      <vt:lpstr>PUBLIC-SECTOR DIGITALISATION AND ECONOMIC GROWTH IN THE EU: THE ROLE OF E-GOVERNMENT USE AND DIGITAL GOVERNMENT CAPACITY</vt:lpstr>
      <vt:lpstr>PowerPoint Presentation</vt:lpstr>
      <vt:lpstr>PowerPoint Presentation</vt:lpstr>
      <vt:lpstr>Theoretical Framework &amp; Hypotheses </vt:lpstr>
      <vt:lpstr>PowerPoint Presentation</vt:lpstr>
      <vt:lpstr>Data sources and variables Variables used in the empirical analysis </vt:lpstr>
      <vt:lpstr>PowerPoint Presentation</vt:lpstr>
      <vt:lpstr>Robustness strategy </vt:lpstr>
      <vt:lpstr>Results </vt:lpstr>
      <vt:lpstr>Table 3. Two-way fixed effects estimate with governance controls (EU-27, 2015–2023)</vt:lpstr>
      <vt:lpstr>Table 4. Two-way fixed effects estimates with investment and governance controls (EU-27, 2015–2023) </vt:lpstr>
      <vt:lpstr>Key Result: Marginal Effects of Lagged Digitalisation</vt:lpstr>
      <vt:lpstr>PowerPoint Presentation</vt:lpstr>
      <vt:lpstr>Conclusions</vt:lpstr>
      <vt:lpstr>Thank you for your attention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Daiva Jurevičienė</dc:creator>
  <cp:lastModifiedBy>Lesya Kolinets</cp:lastModifiedBy>
  <cp:revision>21</cp:revision>
  <dcterms:created xsi:type="dcterms:W3CDTF">2021-09-14T16:47:10Z</dcterms:created>
  <dcterms:modified xsi:type="dcterms:W3CDTF">2026-06-11T19:05:26Z</dcterms:modified>
</cp:coreProperties>
</file>